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71" r:id="rId2"/>
    <p:sldId id="343" r:id="rId3"/>
    <p:sldId id="257" r:id="rId4"/>
    <p:sldId id="272" r:id="rId5"/>
    <p:sldId id="344" r:id="rId6"/>
    <p:sldId id="345" r:id="rId7"/>
    <p:sldId id="347" r:id="rId8"/>
    <p:sldId id="264" r:id="rId9"/>
    <p:sldId id="285" r:id="rId10"/>
    <p:sldId id="336" r:id="rId11"/>
    <p:sldId id="265" r:id="rId12"/>
    <p:sldId id="324" r:id="rId13"/>
    <p:sldId id="268" r:id="rId14"/>
    <p:sldId id="327" r:id="rId15"/>
    <p:sldId id="294" r:id="rId16"/>
    <p:sldId id="302" r:id="rId17"/>
    <p:sldId id="292" r:id="rId18"/>
    <p:sldId id="262" r:id="rId19"/>
    <p:sldId id="293" r:id="rId20"/>
    <p:sldId id="275" r:id="rId21"/>
    <p:sldId id="286" r:id="rId22"/>
    <p:sldId id="346" r:id="rId23"/>
    <p:sldId id="287" r:id="rId24"/>
    <p:sldId id="326" r:id="rId25"/>
    <p:sldId id="288" r:id="rId26"/>
    <p:sldId id="317" r:id="rId27"/>
    <p:sldId id="323" r:id="rId28"/>
    <p:sldId id="318" r:id="rId29"/>
    <p:sldId id="337"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79" autoAdjust="0"/>
    <p:restoredTop sz="94662" autoAdjust="0"/>
  </p:normalViewPr>
  <p:slideViewPr>
    <p:cSldViewPr>
      <p:cViewPr>
        <p:scale>
          <a:sx n="72" d="100"/>
          <a:sy n="72" d="100"/>
        </p:scale>
        <p:origin x="-828" y="-16"/>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443" cy="495624"/>
          </a:xfrm>
          <a:prstGeom prst="rect">
            <a:avLst/>
          </a:prstGeom>
        </p:spPr>
        <p:txBody>
          <a:bodyPr vert="horz" lIns="90507" tIns="45254" rIns="90507" bIns="45254" rtlCol="0"/>
          <a:lstStyle>
            <a:lvl1pPr algn="l">
              <a:defRPr sz="1200"/>
            </a:lvl1pPr>
          </a:lstStyle>
          <a:p>
            <a:endParaRPr lang="en-IE" dirty="0"/>
          </a:p>
        </p:txBody>
      </p:sp>
      <p:sp>
        <p:nvSpPr>
          <p:cNvPr id="3" name="Date Placeholder 2"/>
          <p:cNvSpPr>
            <a:spLocks noGrp="1"/>
          </p:cNvSpPr>
          <p:nvPr>
            <p:ph type="dt" sz="quarter" idx="1"/>
          </p:nvPr>
        </p:nvSpPr>
        <p:spPr>
          <a:xfrm>
            <a:off x="3849664" y="1"/>
            <a:ext cx="2946442" cy="495624"/>
          </a:xfrm>
          <a:prstGeom prst="rect">
            <a:avLst/>
          </a:prstGeom>
        </p:spPr>
        <p:txBody>
          <a:bodyPr vert="horz" lIns="90507" tIns="45254" rIns="90507" bIns="45254" rtlCol="0"/>
          <a:lstStyle>
            <a:lvl1pPr algn="r">
              <a:defRPr sz="1200"/>
            </a:lvl1pPr>
          </a:lstStyle>
          <a:p>
            <a:r>
              <a:rPr lang="en-US" smtClean="0"/>
              <a:t>27/5/2015</a:t>
            </a:r>
            <a:endParaRPr lang="en-IE" dirty="0"/>
          </a:p>
        </p:txBody>
      </p:sp>
      <p:sp>
        <p:nvSpPr>
          <p:cNvPr id="4" name="Footer Placeholder 3"/>
          <p:cNvSpPr>
            <a:spLocks noGrp="1"/>
          </p:cNvSpPr>
          <p:nvPr>
            <p:ph type="ftr" sz="quarter" idx="2"/>
          </p:nvPr>
        </p:nvSpPr>
        <p:spPr>
          <a:xfrm>
            <a:off x="2" y="9427867"/>
            <a:ext cx="2946443" cy="497197"/>
          </a:xfrm>
          <a:prstGeom prst="rect">
            <a:avLst/>
          </a:prstGeom>
        </p:spPr>
        <p:txBody>
          <a:bodyPr vert="horz" lIns="90507" tIns="45254" rIns="90507" bIns="45254"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49664" y="9427867"/>
            <a:ext cx="2946442" cy="497197"/>
          </a:xfrm>
          <a:prstGeom prst="rect">
            <a:avLst/>
          </a:prstGeom>
        </p:spPr>
        <p:txBody>
          <a:bodyPr vert="horz" lIns="90507" tIns="45254" rIns="90507" bIns="45254" rtlCol="0" anchor="b"/>
          <a:lstStyle>
            <a:lvl1pPr algn="r">
              <a:defRPr sz="1200"/>
            </a:lvl1pPr>
          </a:lstStyle>
          <a:p>
            <a:fld id="{7DA3725C-4D33-4B9A-B6E5-03D67B1AA871}" type="slidenum">
              <a:rPr lang="en-IE" smtClean="0"/>
              <a:pPr/>
              <a:t>‹#›</a:t>
            </a:fld>
            <a:endParaRPr lang="en-IE" dirty="0"/>
          </a:p>
        </p:txBody>
      </p:sp>
    </p:spTree>
    <p:extLst>
      <p:ext uri="{BB962C8B-B14F-4D97-AF65-F5344CB8AC3E}">
        <p14:creationId xmlns:p14="http://schemas.microsoft.com/office/powerpoint/2010/main" val="201900314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5566" tIns="47784" rIns="95566" bIns="47784" rtlCol="0"/>
          <a:lstStyle>
            <a:lvl1pPr algn="l">
              <a:defRPr sz="1300"/>
            </a:lvl1pPr>
          </a:lstStyle>
          <a:p>
            <a:endParaRPr lang="en-US" dirty="0"/>
          </a:p>
        </p:txBody>
      </p:sp>
      <p:sp>
        <p:nvSpPr>
          <p:cNvPr id="3" name="Date Placeholder 2"/>
          <p:cNvSpPr>
            <a:spLocks noGrp="1"/>
          </p:cNvSpPr>
          <p:nvPr>
            <p:ph type="dt" idx="1"/>
          </p:nvPr>
        </p:nvSpPr>
        <p:spPr>
          <a:xfrm>
            <a:off x="3850445" y="1"/>
            <a:ext cx="2945659" cy="496332"/>
          </a:xfrm>
          <a:prstGeom prst="rect">
            <a:avLst/>
          </a:prstGeom>
        </p:spPr>
        <p:txBody>
          <a:bodyPr vert="horz" lIns="95566" tIns="47784" rIns="95566" bIns="47784" rtlCol="0"/>
          <a:lstStyle>
            <a:lvl1pPr algn="r">
              <a:defRPr sz="1300"/>
            </a:lvl1pPr>
          </a:lstStyle>
          <a:p>
            <a:r>
              <a:rPr lang="en-US" smtClean="0"/>
              <a:t>27/5/2015</a:t>
            </a:r>
            <a:endParaRPr lang="en-US"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5566" tIns="47784" rIns="95566" bIns="47784"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6" tIns="47784" rIns="95566" bIns="477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5566" tIns="47784" rIns="95566" bIns="47784"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5566" tIns="47784" rIns="95566" bIns="47784" rtlCol="0" anchor="b"/>
          <a:lstStyle>
            <a:lvl1pPr algn="r">
              <a:defRPr sz="1300"/>
            </a:lvl1pPr>
          </a:lstStyle>
          <a:p>
            <a:fld id="{9143C4B9-7CBE-401A-B60B-EFDFDF4634A6}" type="slidenum">
              <a:rPr lang="en-US" smtClean="0"/>
              <a:pPr/>
              <a:t>‹#›</a:t>
            </a:fld>
            <a:endParaRPr lang="en-US" dirty="0"/>
          </a:p>
        </p:txBody>
      </p:sp>
    </p:spTree>
    <p:extLst>
      <p:ext uri="{BB962C8B-B14F-4D97-AF65-F5344CB8AC3E}">
        <p14:creationId xmlns:p14="http://schemas.microsoft.com/office/powerpoint/2010/main" val="142532039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3C4B9-7CBE-401A-B60B-EFDFDF4634A6}" type="slidenum">
              <a:rPr lang="en-US" smtClean="0"/>
              <a:pPr/>
              <a:t>1</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143C4B9-7CBE-401A-B60B-EFDFDF4634A6}" type="slidenum">
              <a:rPr lang="en-US" smtClean="0"/>
              <a:pPr/>
              <a:t>17</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extLst>
      <p:ext uri="{BB962C8B-B14F-4D97-AF65-F5344CB8AC3E}">
        <p14:creationId xmlns:p14="http://schemas.microsoft.com/office/powerpoint/2010/main" val="234103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3C4B9-7CBE-401A-B60B-EFDFDF4634A6}" type="slidenum">
              <a:rPr lang="en-US" smtClean="0"/>
              <a:pPr/>
              <a:t>18</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143C4B9-7CBE-401A-B60B-EFDFDF4634A6}" type="slidenum">
              <a:rPr lang="en-US" smtClean="0"/>
              <a:pPr/>
              <a:t>19</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extLst>
      <p:ext uri="{BB962C8B-B14F-4D97-AF65-F5344CB8AC3E}">
        <p14:creationId xmlns:p14="http://schemas.microsoft.com/office/powerpoint/2010/main" val="117146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3C4B9-7CBE-401A-B60B-EFDFDF4634A6}" type="slidenum">
              <a:rPr lang="en-US" smtClean="0"/>
              <a:pPr/>
              <a:t>20</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143C4B9-7CBE-401A-B60B-EFDFDF4634A6}" type="slidenum">
              <a:rPr lang="en-US" smtClean="0"/>
              <a:pPr/>
              <a:t>21</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extLst>
      <p:ext uri="{BB962C8B-B14F-4D97-AF65-F5344CB8AC3E}">
        <p14:creationId xmlns:p14="http://schemas.microsoft.com/office/powerpoint/2010/main" val="3157793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143C4B9-7CBE-401A-B60B-EFDFDF4634A6}" type="slidenum">
              <a:rPr lang="en-US" smtClean="0"/>
              <a:pPr/>
              <a:t>23</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extLst>
      <p:ext uri="{BB962C8B-B14F-4D97-AF65-F5344CB8AC3E}">
        <p14:creationId xmlns:p14="http://schemas.microsoft.com/office/powerpoint/2010/main" val="2670233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143C4B9-7CBE-401A-B60B-EFDFDF4634A6}" type="slidenum">
              <a:rPr lang="en-US" smtClean="0"/>
              <a:pPr/>
              <a:t>25</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extLst>
      <p:ext uri="{BB962C8B-B14F-4D97-AF65-F5344CB8AC3E}">
        <p14:creationId xmlns:p14="http://schemas.microsoft.com/office/powerpoint/2010/main" val="353952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3C4B9-7CBE-401A-B60B-EFDFDF4634A6}" type="slidenum">
              <a:rPr lang="en-US" smtClean="0"/>
              <a:pPr/>
              <a:t>3</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3C4B9-7CBE-401A-B60B-EFDFDF4634A6}" type="slidenum">
              <a:rPr lang="en-US" smtClean="0"/>
              <a:pPr/>
              <a:t>4</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p:txBody>
      </p:sp>
      <p:sp>
        <p:nvSpPr>
          <p:cNvPr id="4" name="Date Placeholder 3"/>
          <p:cNvSpPr>
            <a:spLocks noGrp="1"/>
          </p:cNvSpPr>
          <p:nvPr>
            <p:ph type="dt" idx="10"/>
          </p:nvPr>
        </p:nvSpPr>
        <p:spPr/>
        <p:txBody>
          <a:bodyPr/>
          <a:lstStyle/>
          <a:p>
            <a:r>
              <a:rPr lang="en-US" smtClean="0"/>
              <a:t>27/5/2015</a:t>
            </a:r>
            <a:endParaRPr lang="en-US" dirty="0"/>
          </a:p>
        </p:txBody>
      </p:sp>
      <p:sp>
        <p:nvSpPr>
          <p:cNvPr id="5" name="Slide Number Placeholder 4"/>
          <p:cNvSpPr>
            <a:spLocks noGrp="1"/>
          </p:cNvSpPr>
          <p:nvPr>
            <p:ph type="sldNum" sz="quarter" idx="11"/>
          </p:nvPr>
        </p:nvSpPr>
        <p:spPr/>
        <p:txBody>
          <a:bodyPr/>
          <a:lstStyle/>
          <a:p>
            <a:fld id="{9143C4B9-7CBE-401A-B60B-EFDFDF4634A6}" type="slidenum">
              <a:rPr lang="en-US" smtClean="0"/>
              <a:pPr/>
              <a:t>5</a:t>
            </a:fld>
            <a:endParaRPr lang="en-US" dirty="0"/>
          </a:p>
        </p:txBody>
      </p:sp>
    </p:spTree>
    <p:extLst>
      <p:ext uri="{BB962C8B-B14F-4D97-AF65-F5344CB8AC3E}">
        <p14:creationId xmlns:p14="http://schemas.microsoft.com/office/powerpoint/2010/main" val="381657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3C4B9-7CBE-401A-B60B-EFDFDF4634A6}" type="slidenum">
              <a:rPr lang="en-US" smtClean="0"/>
              <a:pPr/>
              <a:t>6</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3C4B9-7CBE-401A-B60B-EFDFDF4634A6}" type="slidenum">
              <a:rPr lang="en-US" smtClean="0"/>
              <a:pPr/>
              <a:t>8</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143C4B9-7CBE-401A-B60B-EFDFDF4634A6}" type="slidenum">
              <a:rPr lang="en-US" smtClean="0"/>
              <a:pPr/>
              <a:t>9</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extLst>
      <p:ext uri="{BB962C8B-B14F-4D97-AF65-F5344CB8AC3E}">
        <p14:creationId xmlns:p14="http://schemas.microsoft.com/office/powerpoint/2010/main" val="149603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3C4B9-7CBE-401A-B60B-EFDFDF4634A6}" type="slidenum">
              <a:rPr lang="en-US" smtClean="0"/>
              <a:pPr/>
              <a:t>11</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3C4B9-7CBE-401A-B60B-EFDFDF4634A6}" type="slidenum">
              <a:rPr lang="en-US" smtClean="0"/>
              <a:pPr/>
              <a:t>13</a:t>
            </a:fld>
            <a:endParaRPr lang="en-US" dirty="0"/>
          </a:p>
        </p:txBody>
      </p:sp>
      <p:sp>
        <p:nvSpPr>
          <p:cNvPr id="5" name="Date Placeholder 4"/>
          <p:cNvSpPr>
            <a:spLocks noGrp="1"/>
          </p:cNvSpPr>
          <p:nvPr>
            <p:ph type="dt" idx="11"/>
          </p:nvPr>
        </p:nvSpPr>
        <p:spPr/>
        <p:txBody>
          <a:bodyPr/>
          <a:lstStyle/>
          <a:p>
            <a:r>
              <a:rPr lang="en-US" smtClean="0"/>
              <a:t>27/5/2015</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27/5/2015</a:t>
            </a:r>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0F98A04C-6404-4D3B-A069-EFF9C478B39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27/5/2015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98A04C-6404-4D3B-A069-EFF9C478B393}"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27/5/2015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98A04C-6404-4D3B-A069-EFF9C478B393}"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27/5/2015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98A04C-6404-4D3B-A069-EFF9C478B393}"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27/5/2015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98A04C-6404-4D3B-A069-EFF9C478B39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27/5/2015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98A04C-6404-4D3B-A069-EFF9C478B393}"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27/5/2015</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98A04C-6404-4D3B-A069-EFF9C478B393}"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27/5/2015</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98A04C-6404-4D3B-A069-EFF9C478B393}"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27/5/2015</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98A04C-6404-4D3B-A069-EFF9C478B393}"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27/5/2015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98A04C-6404-4D3B-A069-EFF9C478B393}"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27/5/2015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0F98A04C-6404-4D3B-A069-EFF9C478B393}"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27/5/2015</a:t>
            </a: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F98A04C-6404-4D3B-A069-EFF9C478B393}"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robinstownns.com/" TargetMode="External"/><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obinstownn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robinstownn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b="1" u="sng" dirty="0" smtClean="0">
                <a:latin typeface="Comic Sans MS" pitchFamily="66" charset="0"/>
              </a:rPr>
              <a:t>Scoil Mhuire, Robinstown Co. Meath</a:t>
            </a:r>
            <a:endParaRPr lang="en-US" b="1" u="sng" dirty="0">
              <a:latin typeface="Comic Sans MS" pitchFamily="66" charset="0"/>
            </a:endParaRPr>
          </a:p>
        </p:txBody>
      </p:sp>
      <p:sp>
        <p:nvSpPr>
          <p:cNvPr id="8" name="TextBox 7"/>
          <p:cNvSpPr txBox="1"/>
          <p:nvPr/>
        </p:nvSpPr>
        <p:spPr>
          <a:xfrm>
            <a:off x="755576" y="5373216"/>
            <a:ext cx="7704856" cy="1323439"/>
          </a:xfrm>
          <a:prstGeom prst="rect">
            <a:avLst/>
          </a:prstGeom>
          <a:noFill/>
        </p:spPr>
        <p:txBody>
          <a:bodyPr wrap="square" rtlCol="0">
            <a:spAutoFit/>
          </a:bodyPr>
          <a:lstStyle/>
          <a:p>
            <a:pPr algn="ctr"/>
            <a:r>
              <a:rPr lang="en-IE" sz="4000" b="1" dirty="0" smtClean="0">
                <a:solidFill>
                  <a:schemeClr val="tx2">
                    <a:lumMod val="75000"/>
                  </a:schemeClr>
                </a:solidFill>
                <a:latin typeface="Comic Sans MS" pitchFamily="66" charset="0"/>
              </a:rPr>
              <a:t>Parent/Guardian Information PowerPoint 28</a:t>
            </a:r>
            <a:r>
              <a:rPr lang="en-IE" sz="4000" b="1" baseline="30000" dirty="0" smtClean="0">
                <a:solidFill>
                  <a:schemeClr val="tx2">
                    <a:lumMod val="75000"/>
                  </a:schemeClr>
                </a:solidFill>
                <a:latin typeface="Comic Sans MS" pitchFamily="66" charset="0"/>
              </a:rPr>
              <a:t>th</a:t>
            </a:r>
            <a:r>
              <a:rPr lang="en-IE" sz="4000" b="1" dirty="0" smtClean="0">
                <a:solidFill>
                  <a:schemeClr val="tx2">
                    <a:lumMod val="75000"/>
                  </a:schemeClr>
                </a:solidFill>
                <a:latin typeface="Comic Sans MS" pitchFamily="66" charset="0"/>
              </a:rPr>
              <a:t> May 2024</a:t>
            </a:r>
            <a:endParaRPr lang="en-IE" sz="4000" b="1" dirty="0">
              <a:solidFill>
                <a:schemeClr val="tx2">
                  <a:lumMod val="75000"/>
                </a:schemeClr>
              </a:solidFill>
              <a:latin typeface="Comic Sans MS" pitchFamily="66"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988840"/>
            <a:ext cx="7776864" cy="3445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305800" cy="1143000"/>
          </a:xfrm>
        </p:spPr>
        <p:txBody>
          <a:bodyPr>
            <a:normAutofit/>
          </a:bodyPr>
          <a:lstStyle/>
          <a:p>
            <a:pPr algn="ctr"/>
            <a:r>
              <a:rPr lang="en-GB" sz="6000" dirty="0" smtClean="0">
                <a:latin typeface="Comic Sans MS" panose="030F0702030302020204" pitchFamily="66" charset="0"/>
              </a:rPr>
              <a:t>Little Acorns</a:t>
            </a:r>
            <a:endParaRPr lang="en-GB" sz="6000" dirty="0">
              <a:latin typeface="Comic Sans MS" panose="030F0702030302020204" pitchFamily="66" charset="0"/>
            </a:endParaRPr>
          </a:p>
        </p:txBody>
      </p:sp>
      <p:sp>
        <p:nvSpPr>
          <p:cNvPr id="3" name="TextBox 2"/>
          <p:cNvSpPr txBox="1"/>
          <p:nvPr/>
        </p:nvSpPr>
        <p:spPr>
          <a:xfrm>
            <a:off x="467544" y="1340768"/>
            <a:ext cx="8353692" cy="1200329"/>
          </a:xfrm>
          <a:prstGeom prst="rect">
            <a:avLst/>
          </a:prstGeom>
          <a:noFill/>
        </p:spPr>
        <p:txBody>
          <a:bodyPr wrap="square" rtlCol="0">
            <a:spAutoFit/>
          </a:bodyPr>
          <a:lstStyle/>
          <a:p>
            <a:pPr algn="ctr"/>
            <a:r>
              <a:rPr lang="en-GB" sz="2400" b="1" dirty="0" smtClean="0">
                <a:solidFill>
                  <a:srgbClr val="0070C0"/>
                </a:solidFill>
                <a:latin typeface="Comic Sans MS" panose="030F0702030302020204" pitchFamily="66" charset="0"/>
              </a:rPr>
              <a:t>Our Early Intervention pre-school class caters for children aged 3 to 5 and offers the interventions they require before they begin school. </a:t>
            </a:r>
            <a:endParaRPr lang="en-GB" sz="2400" b="1" dirty="0">
              <a:solidFill>
                <a:srgbClr val="0070C0"/>
              </a:solidFill>
              <a:latin typeface="Comic Sans MS" panose="030F0702030302020204" pitchFamily="66"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46" y="2852936"/>
            <a:ext cx="835369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533533"/>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3680" y="188640"/>
            <a:ext cx="8229600" cy="1584176"/>
          </a:xfrm>
          <a:solidFill>
            <a:schemeClr val="bg1"/>
          </a:solidFill>
        </p:spPr>
        <p:txBody>
          <a:bodyPr>
            <a:normAutofit fontScale="90000"/>
          </a:bodyPr>
          <a:lstStyle/>
          <a:p>
            <a:r>
              <a:rPr lang="en-IE" b="1" u="sng" dirty="0" smtClean="0">
                <a:latin typeface="Comic Sans MS" pitchFamily="66" charset="0"/>
              </a:rPr>
              <a:t>School Tours </a:t>
            </a:r>
            <a:r>
              <a:rPr lang="en-IE" b="1" u="sng" dirty="0">
                <a:latin typeface="Comic Sans MS" pitchFamily="66" charset="0"/>
              </a:rPr>
              <a:t/>
            </a:r>
            <a:br>
              <a:rPr lang="en-IE" b="1" u="sng" dirty="0">
                <a:latin typeface="Comic Sans MS" pitchFamily="66" charset="0"/>
              </a:rPr>
            </a:br>
            <a:r>
              <a:rPr lang="en-IE" sz="2800" b="1" u="sng" dirty="0" smtClean="0">
                <a:latin typeface="Comic Sans MS" pitchFamily="66" charset="0"/>
              </a:rPr>
              <a:t>- Educational tours: Library / Solstice / Museums / Historical Sites / places of interest. </a:t>
            </a:r>
            <a:endParaRPr lang="en-US" sz="2800" b="1" u="sng" dirty="0">
              <a:latin typeface="Comic Sans MS" pitchFamily="66" charset="0"/>
            </a:endParaRPr>
          </a:p>
        </p:txBody>
      </p:sp>
      <p:pic>
        <p:nvPicPr>
          <p:cNvPr id="1027" name="Picture 3" descr="C:\Users\User.10A2648\Pictures\school tour, honeymoon, Ciara's wedding\0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3384376" cy="27325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10A2648\Pictures\school tour, honeymoon, Ciara's wedding\0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057895"/>
            <a:ext cx="2448272" cy="33765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Y:\3. Classes\6th Class\IMG_448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1916832"/>
            <a:ext cx="2915816" cy="21868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Y:\3. Classes\6th Class\IMG_45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2346125" y="2270499"/>
            <a:ext cx="2829337" cy="2122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latin typeface="Comic Sans MS" panose="030F0702030302020204" pitchFamily="66" charset="0"/>
              </a:rPr>
              <a:t>IT</a:t>
            </a:r>
            <a:endParaRPr lang="en-IE" b="1"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r>
              <a:rPr lang="en-IE" dirty="0" smtClean="0">
                <a:latin typeface="Comic Sans MS" panose="030F0702030302020204" pitchFamily="66" charset="0"/>
              </a:rPr>
              <a:t>We have access to 30 </a:t>
            </a:r>
            <a:r>
              <a:rPr lang="en-IE" dirty="0" err="1" smtClean="0">
                <a:latin typeface="Comic Sans MS" panose="030F0702030302020204" pitchFamily="66" charset="0"/>
              </a:rPr>
              <a:t>chromebooks</a:t>
            </a:r>
            <a:r>
              <a:rPr lang="en-IE" dirty="0" smtClean="0">
                <a:latin typeface="Comic Sans MS" panose="030F0702030302020204" pitchFamily="66" charset="0"/>
              </a:rPr>
              <a:t> and 35 tablets in Robinstown NS. These are timetabled for all classes.</a:t>
            </a:r>
          </a:p>
          <a:p>
            <a:r>
              <a:rPr lang="en-IE" dirty="0" smtClean="0">
                <a:latin typeface="Comic Sans MS" panose="030F0702030302020204" pitchFamily="66" charset="0"/>
              </a:rPr>
              <a:t>We follow an IT framework: </a:t>
            </a:r>
          </a:p>
          <a:p>
            <a:r>
              <a:rPr lang="en-IE" dirty="0" smtClean="0">
                <a:latin typeface="Comic Sans MS" panose="030F0702030302020204" pitchFamily="66" charset="0"/>
              </a:rPr>
              <a:t>e.g. 1</a:t>
            </a:r>
            <a:r>
              <a:rPr lang="en-IE" baseline="30000" dirty="0" smtClean="0">
                <a:latin typeface="Comic Sans MS" panose="030F0702030302020204" pitchFamily="66" charset="0"/>
              </a:rPr>
              <a:t>st</a:t>
            </a:r>
            <a:r>
              <a:rPr lang="en-IE" dirty="0" smtClean="0">
                <a:latin typeface="Comic Sans MS" panose="030F0702030302020204" pitchFamily="66" charset="0"/>
              </a:rPr>
              <a:t> class – start a programme, work on text and pictures.</a:t>
            </a:r>
          </a:p>
          <a:p>
            <a:r>
              <a:rPr lang="en-IE" dirty="0" smtClean="0">
                <a:latin typeface="Comic Sans MS" panose="030F0702030302020204" pitchFamily="66" charset="0"/>
              </a:rPr>
              <a:t>3</a:t>
            </a:r>
            <a:r>
              <a:rPr lang="en-IE" baseline="30000" dirty="0" smtClean="0">
                <a:latin typeface="Comic Sans MS" panose="030F0702030302020204" pitchFamily="66" charset="0"/>
              </a:rPr>
              <a:t>rd</a:t>
            </a:r>
            <a:r>
              <a:rPr lang="en-IE" dirty="0" smtClean="0">
                <a:latin typeface="Comic Sans MS" panose="030F0702030302020204" pitchFamily="66" charset="0"/>
              </a:rPr>
              <a:t> Will focus on typing using the BBC dance mat typing programme.</a:t>
            </a:r>
          </a:p>
          <a:p>
            <a:r>
              <a:rPr lang="en-IE" dirty="0" smtClean="0">
                <a:latin typeface="Comic Sans MS" panose="030F0702030302020204" pitchFamily="66" charset="0"/>
              </a:rPr>
              <a:t>4</a:t>
            </a:r>
            <a:r>
              <a:rPr lang="en-IE" baseline="30000" dirty="0" smtClean="0">
                <a:latin typeface="Comic Sans MS" panose="030F0702030302020204" pitchFamily="66" charset="0"/>
              </a:rPr>
              <a:t>th</a:t>
            </a:r>
            <a:r>
              <a:rPr lang="en-IE" dirty="0" smtClean="0">
                <a:latin typeface="Comic Sans MS" panose="030F0702030302020204" pitchFamily="66" charset="0"/>
              </a:rPr>
              <a:t> Class will work on files and folders and how to organise and save work. Focus will also be on typing using the TTRS typing programme.</a:t>
            </a:r>
          </a:p>
          <a:p>
            <a:r>
              <a:rPr lang="en-IE" dirty="0" smtClean="0">
                <a:latin typeface="Comic Sans MS" panose="030F0702030302020204" pitchFamily="66" charset="0"/>
              </a:rPr>
              <a:t>6</a:t>
            </a:r>
            <a:r>
              <a:rPr lang="en-IE" baseline="30000" dirty="0" smtClean="0">
                <a:latin typeface="Comic Sans MS" panose="030F0702030302020204" pitchFamily="66" charset="0"/>
              </a:rPr>
              <a:t>th</a:t>
            </a:r>
            <a:r>
              <a:rPr lang="en-IE" dirty="0">
                <a:latin typeface="Comic Sans MS" panose="030F0702030302020204" pitchFamily="66" charset="0"/>
              </a:rPr>
              <a:t> </a:t>
            </a:r>
            <a:r>
              <a:rPr lang="en-IE" dirty="0" smtClean="0">
                <a:latin typeface="Comic Sans MS" panose="030F0702030302020204" pitchFamily="66" charset="0"/>
              </a:rPr>
              <a:t>Class will work on how to develop their own website</a:t>
            </a:r>
            <a:r>
              <a:rPr lang="en-IE" dirty="0" smtClean="0"/>
              <a:t>.</a:t>
            </a:r>
          </a:p>
          <a:p>
            <a:r>
              <a:rPr lang="en-IE" dirty="0" smtClean="0">
                <a:latin typeface="Comic Sans MS" panose="030F0702030302020204" pitchFamily="66" charset="0"/>
              </a:rPr>
              <a:t>Digital learning is an integral part of the new curriculum which will be implemented in 2025</a:t>
            </a:r>
            <a:endParaRPr lang="en-IE"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32656"/>
            <a:ext cx="1836420" cy="1592580"/>
          </a:xfrm>
          <a:prstGeom prst="rect">
            <a:avLst/>
          </a:prstGeom>
        </p:spPr>
      </p:pic>
    </p:spTree>
    <p:extLst>
      <p:ext uri="{BB962C8B-B14F-4D97-AF65-F5344CB8AC3E}">
        <p14:creationId xmlns:p14="http://schemas.microsoft.com/office/powerpoint/2010/main" val="1380197482"/>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1132732"/>
          </a:xfrm>
        </p:spPr>
        <p:txBody>
          <a:bodyPr>
            <a:normAutofit/>
          </a:bodyPr>
          <a:lstStyle/>
          <a:p>
            <a:pPr algn="ctr"/>
            <a:r>
              <a:rPr lang="en-IE" b="1" u="sng" dirty="0" err="1" smtClean="0">
                <a:latin typeface="Comic Sans MS" pitchFamily="66" charset="0"/>
              </a:rPr>
              <a:t>Cairde</a:t>
            </a:r>
            <a:r>
              <a:rPr lang="en-IE" b="1" u="sng" dirty="0" smtClean="0">
                <a:latin typeface="Comic Sans MS" pitchFamily="66" charset="0"/>
              </a:rPr>
              <a:t> an </a:t>
            </a:r>
            <a:r>
              <a:rPr lang="en-IE" b="1" u="sng" dirty="0" err="1" smtClean="0">
                <a:latin typeface="Comic Sans MS" pitchFamily="66" charset="0"/>
              </a:rPr>
              <a:t>Chlóis</a:t>
            </a:r>
            <a:endParaRPr lang="en-US" b="1" u="sng" dirty="0">
              <a:latin typeface="Comic Sans MS"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44824"/>
            <a:ext cx="864096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latin typeface="Comic Sans MS" panose="030F0702030302020204" pitchFamily="66" charset="0"/>
              </a:rPr>
              <a:t>Cairde</a:t>
            </a:r>
            <a:r>
              <a:rPr lang="en-GB" dirty="0" smtClean="0">
                <a:latin typeface="Comic Sans MS" panose="030F0702030302020204" pitchFamily="66" charset="0"/>
              </a:rPr>
              <a:t> an </a:t>
            </a:r>
            <a:r>
              <a:rPr lang="en-GB" dirty="0" err="1" smtClean="0">
                <a:latin typeface="Comic Sans MS" panose="030F0702030302020204" pitchFamily="66" charset="0"/>
              </a:rPr>
              <a:t>Chlóis</a:t>
            </a:r>
            <a:endParaRPr lang="en-GB" dirty="0">
              <a:latin typeface="Comic Sans MS" panose="030F0702030302020204" pitchFamily="66"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72817"/>
            <a:ext cx="8208912" cy="455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883380"/>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Infant Yard</a:t>
            </a:r>
            <a:endParaRPr lang="en-I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772816"/>
            <a:ext cx="4032448" cy="4464496"/>
          </a:xfrm>
          <a:prstGeom prst="rect">
            <a:avLst/>
          </a:prstGeom>
        </p:spPr>
      </p:pic>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53617"/>
            <a:ext cx="8208912" cy="477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638317"/>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64672"/>
          </a:xfrm>
        </p:spPr>
        <p:txBody>
          <a:bodyPr>
            <a:noAutofit/>
          </a:bodyPr>
          <a:lstStyle/>
          <a:p>
            <a:pPr algn="ctr"/>
            <a:r>
              <a:rPr lang="en-GB" sz="4000" b="1" dirty="0" smtClean="0">
                <a:latin typeface="Comic Sans MS" panose="030F0702030302020204" pitchFamily="66" charset="0"/>
              </a:rPr>
              <a:t>Ms. Brady’s Outdoor Classroom / Sensory Garden</a:t>
            </a:r>
            <a:endParaRPr lang="en-GB" sz="4000" b="1" dirty="0">
              <a:latin typeface="Comic Sans MS" panose="030F0702030302020204" pitchFamily="66" charset="0"/>
            </a:endParaRPr>
          </a:p>
        </p:txBody>
      </p:sp>
      <p:sp>
        <p:nvSpPr>
          <p:cNvPr id="8" name="Text Placeholder 7"/>
          <p:cNvSpPr>
            <a:spLocks noGrp="1"/>
          </p:cNvSpPr>
          <p:nvPr>
            <p:ph type="body" idx="1"/>
          </p:nvPr>
        </p:nvSpPr>
        <p:spPr>
          <a:xfrm>
            <a:off x="467544" y="908720"/>
            <a:ext cx="8496944" cy="2088232"/>
          </a:xfrm>
        </p:spPr>
        <p:txBody>
          <a:bodyPr/>
          <a:lstStyle/>
          <a:p>
            <a:r>
              <a:rPr lang="en-GB" sz="2000" dirty="0" smtClean="0">
                <a:latin typeface="Comic Sans MS" panose="030F0702030302020204" pitchFamily="66" charset="0"/>
              </a:rPr>
              <a:t>Ms. Brady was a member of our teaching staff who sadly passed away in 2016. This part of our school garden was opened in her memory. Little Acorns use it at break times and all other classes have access during the school day. </a:t>
            </a:r>
            <a:endParaRPr lang="en-GB" sz="2000" dirty="0">
              <a:latin typeface="Comic Sans MS" panose="030F0702030302020204" pitchFamily="66" charset="0"/>
            </a:endParaRPr>
          </a:p>
        </p:txBody>
      </p:sp>
      <p:pic>
        <p:nvPicPr>
          <p:cNvPr id="1026"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tretch>
            <a:fillRect/>
          </a:stretch>
        </p:blipFill>
        <p:spPr bwMode="auto">
          <a:xfrm>
            <a:off x="467544" y="2708920"/>
            <a:ext cx="3888432" cy="38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708920"/>
            <a:ext cx="4536503" cy="388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379031"/>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latin typeface="Comic Sans MS" panose="030F0702030302020204" pitchFamily="66" charset="0"/>
              </a:rPr>
              <a:t>Before Your Child Starts</a:t>
            </a:r>
            <a:endParaRPr lang="en-IE" dirty="0">
              <a:latin typeface="Comic Sans MS" panose="030F0702030302020204" pitchFamily="66" charset="0"/>
            </a:endParaRPr>
          </a:p>
        </p:txBody>
      </p:sp>
      <p:sp>
        <p:nvSpPr>
          <p:cNvPr id="3" name="Content Placeholder 2"/>
          <p:cNvSpPr>
            <a:spLocks noGrp="1"/>
          </p:cNvSpPr>
          <p:nvPr>
            <p:ph idx="1"/>
          </p:nvPr>
        </p:nvSpPr>
        <p:spPr/>
        <p:txBody>
          <a:bodyPr>
            <a:normAutofit fontScale="92500"/>
          </a:bodyPr>
          <a:lstStyle/>
          <a:p>
            <a:pPr marL="0" indent="0">
              <a:buNone/>
            </a:pPr>
            <a:r>
              <a:rPr lang="en-IE" dirty="0" smtClean="0">
                <a:latin typeface="Comic Sans MS" panose="030F0702030302020204" pitchFamily="66" charset="0"/>
              </a:rPr>
              <a:t>The independence of your child is crucial in making the transition to school as smooth and enjoyable as possible</a:t>
            </a:r>
          </a:p>
          <a:p>
            <a:r>
              <a:rPr lang="en-IE" dirty="0" smtClean="0">
                <a:latin typeface="Comic Sans MS" panose="030F0702030302020204" pitchFamily="66" charset="0"/>
              </a:rPr>
              <a:t>Button / Zip a coat and hang it up.</a:t>
            </a:r>
          </a:p>
          <a:p>
            <a:r>
              <a:rPr lang="en-IE" dirty="0" smtClean="0">
                <a:latin typeface="Comic Sans MS" panose="030F0702030302020204" pitchFamily="66" charset="0"/>
              </a:rPr>
              <a:t>Close and open the </a:t>
            </a:r>
            <a:r>
              <a:rPr lang="en-IE" b="1" u="sng" dirty="0" err="1" smtClean="0">
                <a:latin typeface="Comic Sans MS" panose="030F0702030302020204" pitchFamily="66" charset="0"/>
              </a:rPr>
              <a:t>velcro</a:t>
            </a:r>
            <a:r>
              <a:rPr lang="en-IE" dirty="0" smtClean="0">
                <a:latin typeface="Comic Sans MS" panose="030F0702030302020204" pitchFamily="66" charset="0"/>
              </a:rPr>
              <a:t> on their runners.</a:t>
            </a:r>
          </a:p>
          <a:p>
            <a:r>
              <a:rPr lang="en-IE" dirty="0" smtClean="0">
                <a:latin typeface="Comic Sans MS" panose="030F0702030302020204" pitchFamily="66" charset="0"/>
              </a:rPr>
              <a:t>Ensure they can manage their lunch independently.</a:t>
            </a:r>
          </a:p>
          <a:p>
            <a:r>
              <a:rPr lang="en-IE" dirty="0" smtClean="0">
                <a:latin typeface="Comic Sans MS" panose="030F0702030302020204" pitchFamily="66" charset="0"/>
              </a:rPr>
              <a:t>Encourage personal hygiene and cleanliness. Your child should know how to flush the toilet and wash hands , without having to be told.</a:t>
            </a:r>
          </a:p>
          <a:p>
            <a:r>
              <a:rPr lang="en-IE" dirty="0" smtClean="0">
                <a:latin typeface="Comic Sans MS" panose="030F0702030302020204" pitchFamily="66" charset="0"/>
              </a:rPr>
              <a:t>Share toys and playthings with others and ‘take turns.’</a:t>
            </a:r>
          </a:p>
          <a:p>
            <a:r>
              <a:rPr lang="en-IE" dirty="0" smtClean="0">
                <a:latin typeface="Comic Sans MS" panose="030F0702030302020204" pitchFamily="66" charset="0"/>
              </a:rPr>
              <a:t>Tidy up and put away playthings.</a:t>
            </a:r>
            <a:endParaRPr lang="en-IE" dirty="0">
              <a:latin typeface="Comic Sans MS" panose="030F0702030302020204" pitchFamily="66" charset="0"/>
            </a:endParaRPr>
          </a:p>
        </p:txBody>
      </p:sp>
    </p:spTree>
    <p:extLst>
      <p:ext uri="{BB962C8B-B14F-4D97-AF65-F5344CB8AC3E}">
        <p14:creationId xmlns:p14="http://schemas.microsoft.com/office/powerpoint/2010/main" val="2455706368"/>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08112"/>
          </a:xfrm>
        </p:spPr>
        <p:txBody>
          <a:bodyPr/>
          <a:lstStyle/>
          <a:p>
            <a:pPr algn="ctr"/>
            <a:r>
              <a:rPr lang="en-IE" b="1" u="sng" dirty="0" smtClean="0">
                <a:latin typeface="Comic Sans MS" pitchFamily="66" charset="0"/>
              </a:rPr>
              <a:t>First Day At School</a:t>
            </a:r>
            <a:r>
              <a:rPr lang="en-IE" b="1" dirty="0" smtClean="0">
                <a:solidFill>
                  <a:schemeClr val="accent5">
                    <a:lumMod val="75000"/>
                  </a:schemeClr>
                </a:solidFill>
              </a:rPr>
              <a:t>.</a:t>
            </a:r>
            <a:endParaRPr lang="en-US" b="1" u="sng" dirty="0"/>
          </a:p>
        </p:txBody>
      </p:sp>
      <p:sp>
        <p:nvSpPr>
          <p:cNvPr id="3" name="Content Placeholder 2"/>
          <p:cNvSpPr>
            <a:spLocks noGrp="1"/>
          </p:cNvSpPr>
          <p:nvPr>
            <p:ph idx="1"/>
          </p:nvPr>
        </p:nvSpPr>
        <p:spPr>
          <a:xfrm>
            <a:off x="457200" y="1556792"/>
            <a:ext cx="8075240" cy="4896544"/>
          </a:xfrm>
        </p:spPr>
        <p:txBody>
          <a:bodyPr>
            <a:normAutofit fontScale="92500" lnSpcReduction="20000"/>
          </a:bodyPr>
          <a:lstStyle/>
          <a:p>
            <a:r>
              <a:rPr lang="en-IE" sz="2400" b="1" dirty="0" smtClean="0">
                <a:latin typeface="Comic Sans MS" pitchFamily="66" charset="0"/>
              </a:rPr>
              <a:t>For the first two weeks the  Junior Infants will start at 8.50am and finish at 12 o’clock.</a:t>
            </a:r>
          </a:p>
          <a:p>
            <a:r>
              <a:rPr lang="en-IE" sz="2400" b="1" dirty="0" smtClean="0">
                <a:latin typeface="Comic Sans MS" pitchFamily="66" charset="0"/>
              </a:rPr>
              <a:t>For the first day bring your child into the classroom, they will be welcomed and shown to their seat.</a:t>
            </a:r>
          </a:p>
          <a:p>
            <a:r>
              <a:rPr lang="en-IE" sz="2400" b="1" dirty="0" smtClean="0">
                <a:latin typeface="Comic Sans MS" pitchFamily="66" charset="0"/>
              </a:rPr>
              <a:t>Having given assurance you will be back to collect him/her, wave goodbye and make your getaway without delay. </a:t>
            </a:r>
          </a:p>
          <a:p>
            <a:r>
              <a:rPr lang="en-IE" sz="2400" b="1" dirty="0" smtClean="0">
                <a:latin typeface="Comic Sans MS" pitchFamily="66" charset="0"/>
              </a:rPr>
              <a:t>Rest assured, they will be in great hands when you leave. These early days are short.</a:t>
            </a:r>
          </a:p>
          <a:p>
            <a:r>
              <a:rPr lang="en-IE" sz="2400" b="1" dirty="0" smtClean="0">
                <a:latin typeface="Comic Sans MS" pitchFamily="66" charset="0"/>
              </a:rPr>
              <a:t>The children will be brought to the front door at home time. Please wait at the front pedestrian gate for the class to come out.</a:t>
            </a:r>
          </a:p>
          <a:p>
            <a:r>
              <a:rPr lang="en-IE" sz="2400" b="1" dirty="0" smtClean="0">
                <a:latin typeface="Comic Sans MS" pitchFamily="66" charset="0"/>
              </a:rPr>
              <a:t>From Day 2 you will bring your child to the Junior Infant line in the yard. The teacher will bring the class in from here.</a:t>
            </a:r>
            <a:endParaRPr lang="en-US" sz="2400" b="1" dirty="0">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latin typeface="Comic Sans MS" panose="030F0702030302020204" pitchFamily="66" charset="0"/>
              </a:rPr>
              <a:t>First Day at School</a:t>
            </a:r>
            <a:endParaRPr lang="en-IE" dirty="0">
              <a:latin typeface="Comic Sans MS" panose="030F0702030302020204" pitchFamily="66" charset="0"/>
            </a:endParaRPr>
          </a:p>
        </p:txBody>
      </p:sp>
      <p:sp>
        <p:nvSpPr>
          <p:cNvPr id="3" name="Content Placeholder 2"/>
          <p:cNvSpPr>
            <a:spLocks noGrp="1"/>
          </p:cNvSpPr>
          <p:nvPr>
            <p:ph sz="half" idx="1"/>
          </p:nvPr>
        </p:nvSpPr>
        <p:spPr/>
        <p:txBody>
          <a:bodyPr>
            <a:normAutofit fontScale="92500" lnSpcReduction="10000"/>
          </a:bodyPr>
          <a:lstStyle/>
          <a:p>
            <a:r>
              <a:rPr lang="en-IE" b="1" dirty="0" smtClean="0">
                <a:latin typeface="Comic Sans MS" panose="030F0702030302020204" pitchFamily="66" charset="0"/>
              </a:rPr>
              <a:t>In spite of the best efforts of both teacher and parents/guardians a small number of children may still become upset. If your child happens to be one of them don’t panic. From years of experience, they are totally fine when you are gone.</a:t>
            </a:r>
            <a:endParaRPr lang="en-IE" dirty="0">
              <a:latin typeface="Comic Sans MS" panose="030F0702030302020204" pitchFamily="66" charset="0"/>
            </a:endParaRP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852936"/>
            <a:ext cx="403860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First Day of School - September 6th - Please Read For Details | Instituto  Health Sciences Career Academy"/>
          <p:cNvPicPr>
            <a:picLocks noChangeAspect="1" noChangeArrowheads="1"/>
          </p:cNvPicPr>
          <p:nvPr/>
        </p:nvPicPr>
        <p:blipFill rotWithShape="1">
          <a:blip r:embed="rId4">
            <a:extLst>
              <a:ext uri="{28A0092B-C50C-407E-A947-70E740481C1C}">
                <a14:useLocalDpi xmlns:a14="http://schemas.microsoft.com/office/drawing/2010/main" val="0"/>
              </a:ext>
            </a:extLst>
          </a:blip>
          <a:srcRect l="5203" t="27995" r="9522" b="24725"/>
          <a:stretch/>
        </p:blipFill>
        <p:spPr bwMode="auto">
          <a:xfrm>
            <a:off x="5580112" y="2132856"/>
            <a:ext cx="2232248" cy="120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071437"/>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sz="5400" dirty="0" smtClean="0"/>
              <a:t/>
            </a:r>
            <a:br>
              <a:rPr lang="en-IE" sz="5400" dirty="0" smtClean="0"/>
            </a:br>
            <a:r>
              <a:rPr lang="en-IE" sz="5400" dirty="0"/>
              <a:t/>
            </a:r>
            <a:br>
              <a:rPr lang="en-IE" sz="5400" dirty="0"/>
            </a:br>
            <a:r>
              <a:rPr lang="en-IE" sz="5400" dirty="0" smtClean="0"/>
              <a:t/>
            </a:r>
            <a:br>
              <a:rPr lang="en-IE" sz="5400" dirty="0" smtClean="0"/>
            </a:br>
            <a:r>
              <a:rPr lang="en-IE" sz="5400" dirty="0"/>
              <a:t/>
            </a:r>
            <a:br>
              <a:rPr lang="en-IE" sz="5400" dirty="0"/>
            </a:br>
            <a:r>
              <a:rPr lang="en-IE" sz="5400" dirty="0" smtClean="0"/>
              <a:t/>
            </a:r>
            <a:br>
              <a:rPr lang="en-IE" sz="5400" dirty="0" smtClean="0"/>
            </a:br>
            <a:r>
              <a:rPr lang="en-IE" sz="5400" dirty="0"/>
              <a:t/>
            </a:r>
            <a:br>
              <a:rPr lang="en-IE" sz="5400" dirty="0"/>
            </a:br>
            <a:r>
              <a:rPr lang="en-IE" sz="5400" dirty="0" smtClean="0"/>
              <a:t/>
            </a:r>
            <a:br>
              <a:rPr lang="en-IE" sz="5400" dirty="0" smtClean="0"/>
            </a:br>
            <a:r>
              <a:rPr lang="en-IE" sz="5400" b="1" dirty="0" smtClean="0">
                <a:latin typeface="Comic Sans MS" panose="030F0702030302020204" pitchFamily="66" charset="0"/>
              </a:rPr>
              <a:t>Dear </a:t>
            </a:r>
            <a:r>
              <a:rPr lang="en-IE" sz="5400" b="1" dirty="0">
                <a:latin typeface="Comic Sans MS" panose="030F0702030302020204" pitchFamily="66" charset="0"/>
              </a:rPr>
              <a:t>Parents/Guardians</a:t>
            </a:r>
            <a:r>
              <a:rPr lang="en-IE" sz="5400" b="1" dirty="0" smtClean="0">
                <a:latin typeface="Comic Sans MS" panose="030F0702030302020204" pitchFamily="66" charset="0"/>
              </a:rPr>
              <a:t>,</a:t>
            </a:r>
            <a:endParaRPr lang="en-IE" b="1"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IE" sz="2400" b="1" dirty="0" smtClean="0">
                <a:latin typeface="Comic Sans MS" panose="030F0702030302020204" pitchFamily="66" charset="0"/>
              </a:rPr>
              <a:t>A very warm welcome to </a:t>
            </a:r>
            <a:r>
              <a:rPr lang="en-IE" sz="2400" b="1" dirty="0">
                <a:latin typeface="Comic Sans MS" panose="030F0702030302020204" pitchFamily="66" charset="0"/>
              </a:rPr>
              <a:t>R</a:t>
            </a:r>
            <a:r>
              <a:rPr lang="en-IE" sz="2400" b="1" dirty="0" smtClean="0">
                <a:latin typeface="Comic Sans MS" panose="030F0702030302020204" pitchFamily="66" charset="0"/>
              </a:rPr>
              <a:t>obinstown N.S. we hope that your child will be extremely happy here.</a:t>
            </a:r>
          </a:p>
          <a:p>
            <a:pPr marL="0" indent="0">
              <a:buNone/>
            </a:pPr>
            <a:r>
              <a:rPr lang="en-IE" sz="2400" b="1" dirty="0" smtClean="0">
                <a:latin typeface="Comic Sans MS" panose="030F0702030302020204" pitchFamily="66" charset="0"/>
              </a:rPr>
              <a:t>Our school is a happy and safe place where every child matters. Without your support we cannot succeed so we look forward to working in partnership with you in the interest of your child’s all round learning and personal development.</a:t>
            </a:r>
          </a:p>
          <a:p>
            <a:pPr marL="0" indent="0">
              <a:buNone/>
            </a:pPr>
            <a:r>
              <a:rPr lang="en-IE" sz="2400" b="1" dirty="0" smtClean="0">
                <a:latin typeface="Comic Sans MS" panose="030F0702030302020204" pitchFamily="66" charset="0"/>
              </a:rPr>
              <a:t>We have a wonderful staff and you can be assured of our full co-operation and commitment at all times.</a:t>
            </a:r>
          </a:p>
          <a:p>
            <a:pPr marL="0" indent="0">
              <a:buNone/>
            </a:pPr>
            <a:endParaRPr lang="en-IE" sz="2000" b="1" dirty="0" smtClean="0">
              <a:latin typeface="Comic Sans MS" panose="030F0702030302020204" pitchFamily="66" charset="0"/>
            </a:endParaRPr>
          </a:p>
        </p:txBody>
      </p:sp>
    </p:spTree>
    <p:extLst>
      <p:ext uri="{BB962C8B-B14F-4D97-AF65-F5344CB8AC3E}">
        <p14:creationId xmlns:p14="http://schemas.microsoft.com/office/powerpoint/2010/main" val="2426180340"/>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29600" cy="796086"/>
          </a:xfrm>
        </p:spPr>
        <p:txBody>
          <a:bodyPr>
            <a:noAutofit/>
          </a:bodyPr>
          <a:lstStyle/>
          <a:p>
            <a:pPr algn="ctr"/>
            <a:r>
              <a:rPr lang="en-IE" sz="3200" b="1" u="sng" dirty="0" smtClean="0">
                <a:latin typeface="Comic Sans MS" pitchFamily="66" charset="0"/>
              </a:rPr>
              <a:t>Do......................................</a:t>
            </a:r>
            <a:r>
              <a:rPr lang="en-IE" sz="3200" b="1" dirty="0" smtClean="0">
                <a:solidFill>
                  <a:srgbClr val="00B0F0"/>
                </a:solidFill>
                <a:latin typeface="Comic Sans MS" pitchFamily="66" charset="0"/>
              </a:rPr>
              <a:t>.</a:t>
            </a:r>
            <a:endParaRPr lang="en-US" sz="3200" b="1" dirty="0">
              <a:latin typeface="Comic Sans MS" pitchFamily="66" charset="0"/>
            </a:endParaRPr>
          </a:p>
        </p:txBody>
      </p:sp>
      <p:sp>
        <p:nvSpPr>
          <p:cNvPr id="3" name="Content Placeholder 2"/>
          <p:cNvSpPr>
            <a:spLocks noGrp="1"/>
          </p:cNvSpPr>
          <p:nvPr>
            <p:ph idx="1"/>
          </p:nvPr>
        </p:nvSpPr>
        <p:spPr>
          <a:xfrm>
            <a:off x="457200" y="1714488"/>
            <a:ext cx="8147248" cy="4882864"/>
          </a:xfrm>
        </p:spPr>
        <p:txBody>
          <a:bodyPr>
            <a:normAutofit/>
          </a:bodyPr>
          <a:lstStyle/>
          <a:p>
            <a:r>
              <a:rPr lang="en-IE" sz="2000" b="1" dirty="0" smtClean="0">
                <a:latin typeface="Comic Sans MS" pitchFamily="66" charset="0"/>
              </a:rPr>
              <a:t>Label </a:t>
            </a:r>
            <a:r>
              <a:rPr lang="en-IE" sz="2000" b="1" u="sng" dirty="0" smtClean="0">
                <a:latin typeface="Comic Sans MS" pitchFamily="66" charset="0"/>
              </a:rPr>
              <a:t>everything</a:t>
            </a:r>
            <a:r>
              <a:rPr lang="en-IE" sz="2000" dirty="0" smtClean="0">
                <a:latin typeface="Comic Sans MS" pitchFamily="66" charset="0"/>
              </a:rPr>
              <a:t>, including all your child’s uniform and tracksuit with a permanent pen/marker.</a:t>
            </a:r>
          </a:p>
          <a:p>
            <a:r>
              <a:rPr lang="en-IE" sz="2000" dirty="0" smtClean="0">
                <a:latin typeface="Comic Sans MS" pitchFamily="66" charset="0"/>
              </a:rPr>
              <a:t>Give your child </a:t>
            </a:r>
            <a:r>
              <a:rPr lang="en-IE" sz="2000" b="1" dirty="0" smtClean="0">
                <a:latin typeface="Comic Sans MS" pitchFamily="66" charset="0"/>
              </a:rPr>
              <a:t>jobs to do at home </a:t>
            </a:r>
            <a:r>
              <a:rPr lang="en-IE" sz="2000" dirty="0" smtClean="0">
                <a:latin typeface="Comic Sans MS" pitchFamily="66" charset="0"/>
              </a:rPr>
              <a:t>and build them up over time.</a:t>
            </a:r>
          </a:p>
          <a:p>
            <a:r>
              <a:rPr lang="en-IE" sz="2000" dirty="0" smtClean="0">
                <a:latin typeface="Comic Sans MS" pitchFamily="66" charset="0"/>
              </a:rPr>
              <a:t>Buy </a:t>
            </a:r>
            <a:r>
              <a:rPr lang="en-IE" sz="2000" b="1" dirty="0" smtClean="0">
                <a:latin typeface="Comic Sans MS" pitchFamily="66" charset="0"/>
              </a:rPr>
              <a:t>big school bags </a:t>
            </a:r>
            <a:r>
              <a:rPr lang="en-IE" sz="2000" dirty="0" smtClean="0">
                <a:latin typeface="Comic Sans MS" pitchFamily="66" charset="0"/>
              </a:rPr>
              <a:t>with </a:t>
            </a:r>
            <a:r>
              <a:rPr lang="en-IE" sz="2000" b="1" dirty="0" smtClean="0">
                <a:latin typeface="Comic Sans MS" pitchFamily="66" charset="0"/>
              </a:rPr>
              <a:t>no wheels </a:t>
            </a:r>
            <a:r>
              <a:rPr lang="en-IE" sz="2000" dirty="0" smtClean="0">
                <a:latin typeface="Comic Sans MS" pitchFamily="66" charset="0"/>
              </a:rPr>
              <a:t>and make sure they are large enough to hold A4 folders.</a:t>
            </a:r>
          </a:p>
          <a:p>
            <a:r>
              <a:rPr lang="en-IE" sz="2000" b="1" dirty="0" smtClean="0">
                <a:latin typeface="Comic Sans MS" pitchFamily="66" charset="0"/>
              </a:rPr>
              <a:t>Drinks bottles and lunch boxes </a:t>
            </a:r>
            <a:r>
              <a:rPr lang="en-IE" sz="2000" dirty="0" smtClean="0">
                <a:latin typeface="Comic Sans MS" pitchFamily="66" charset="0"/>
              </a:rPr>
              <a:t>that are sturdy but easy to open.</a:t>
            </a:r>
          </a:p>
          <a:p>
            <a:r>
              <a:rPr lang="en-IE" sz="2000" dirty="0" smtClean="0">
                <a:latin typeface="Comic Sans MS" pitchFamily="66" charset="0"/>
              </a:rPr>
              <a:t>Buy</a:t>
            </a:r>
            <a:r>
              <a:rPr lang="en-IE" sz="2000" b="1" dirty="0" smtClean="0">
                <a:latin typeface="Comic Sans MS" pitchFamily="66" charset="0"/>
              </a:rPr>
              <a:t> runners </a:t>
            </a:r>
            <a:r>
              <a:rPr lang="en-IE" sz="2000" dirty="0" smtClean="0">
                <a:latin typeface="Comic Sans MS" pitchFamily="66" charset="0"/>
              </a:rPr>
              <a:t>with </a:t>
            </a:r>
            <a:r>
              <a:rPr lang="en-IE" sz="2000" b="1" u="sng" dirty="0" err="1" smtClean="0">
                <a:latin typeface="Comic Sans MS" pitchFamily="66" charset="0"/>
              </a:rPr>
              <a:t>velcro</a:t>
            </a:r>
            <a:r>
              <a:rPr lang="en-IE" sz="2000" dirty="0" smtClean="0">
                <a:latin typeface="Comic Sans MS" pitchFamily="66" charset="0"/>
              </a:rPr>
              <a:t>.</a:t>
            </a:r>
          </a:p>
          <a:p>
            <a:r>
              <a:rPr lang="en-IE" sz="2000" dirty="0" smtClean="0">
                <a:latin typeface="Comic Sans MS" pitchFamily="66" charset="0"/>
              </a:rPr>
              <a:t>They should have a coat that they can easily manage.</a:t>
            </a:r>
          </a:p>
          <a:p>
            <a:r>
              <a:rPr lang="en-IE" sz="2000" dirty="0" smtClean="0">
                <a:latin typeface="Comic Sans MS" pitchFamily="66" charset="0"/>
              </a:rPr>
              <a:t>Give out </a:t>
            </a:r>
            <a:r>
              <a:rPr lang="en-IE" sz="2000" b="1" dirty="0" smtClean="0">
                <a:latin typeface="Comic Sans MS" pitchFamily="66" charset="0"/>
              </a:rPr>
              <a:t>birthday invitations </a:t>
            </a:r>
            <a:r>
              <a:rPr lang="en-IE" sz="2000" dirty="0" smtClean="0">
                <a:latin typeface="Comic Sans MS" pitchFamily="66" charset="0"/>
              </a:rPr>
              <a:t>at the school gate.</a:t>
            </a:r>
          </a:p>
          <a:p>
            <a:r>
              <a:rPr lang="en-IE" sz="2000" dirty="0" smtClean="0">
                <a:latin typeface="Comic Sans MS" pitchFamily="66" charset="0"/>
              </a:rPr>
              <a:t>Please remember, we are a </a:t>
            </a:r>
            <a:r>
              <a:rPr lang="en-IE" sz="2000" b="1" dirty="0" smtClean="0">
                <a:latin typeface="Comic Sans MS" pitchFamily="66" charset="0"/>
              </a:rPr>
              <a:t>nut-free school </a:t>
            </a:r>
            <a:r>
              <a:rPr lang="en-IE" sz="2000" dirty="0" smtClean="0">
                <a:latin typeface="Comic Sans MS" pitchFamily="66" charset="0"/>
              </a:rPr>
              <a:t>so no chocolate spread or nut contents in any school lunches.</a:t>
            </a:r>
          </a:p>
          <a:p>
            <a:r>
              <a:rPr lang="en-IE" sz="2000" dirty="0" smtClean="0">
                <a:latin typeface="Comic Sans MS" pitchFamily="66" charset="0"/>
              </a:rPr>
              <a:t>Ensure your child knows to ask teacher to go to the </a:t>
            </a:r>
            <a:r>
              <a:rPr lang="en-IE" sz="2000" b="1" dirty="0" smtClean="0">
                <a:latin typeface="Comic Sans MS" pitchFamily="66" charset="0"/>
              </a:rPr>
              <a:t>toilet</a:t>
            </a:r>
            <a:r>
              <a:rPr lang="en-IE" sz="2000" dirty="0" smtClean="0">
                <a:latin typeface="Comic Sans MS" pitchFamily="66" charset="0"/>
              </a:rPr>
              <a:t>.</a:t>
            </a:r>
            <a:endParaRPr lang="en-US" sz="1600"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Autofit/>
          </a:bodyPr>
          <a:lstStyle/>
          <a:p>
            <a:pPr algn="ctr"/>
            <a:r>
              <a:rPr lang="en-IE" sz="4000" b="1" u="sng" dirty="0" smtClean="0">
                <a:latin typeface="Comic Sans MS" pitchFamily="66" charset="0"/>
              </a:rPr>
              <a:t>School Books</a:t>
            </a:r>
            <a:endParaRPr lang="en-IE" sz="4000" b="1" u="sng" dirty="0">
              <a:latin typeface="Comic Sans MS" pitchFamily="66" charset="0"/>
            </a:endParaRPr>
          </a:p>
        </p:txBody>
      </p:sp>
      <p:sp>
        <p:nvSpPr>
          <p:cNvPr id="3" name="Content Placeholder 2"/>
          <p:cNvSpPr>
            <a:spLocks noGrp="1"/>
          </p:cNvSpPr>
          <p:nvPr>
            <p:ph idx="1"/>
          </p:nvPr>
        </p:nvSpPr>
        <p:spPr>
          <a:xfrm>
            <a:off x="457200" y="1556792"/>
            <a:ext cx="8229600" cy="4767808"/>
          </a:xfrm>
        </p:spPr>
        <p:txBody>
          <a:bodyPr>
            <a:normAutofit/>
          </a:bodyPr>
          <a:lstStyle/>
          <a:p>
            <a:pPr marL="0" indent="0">
              <a:buNone/>
            </a:pPr>
            <a:r>
              <a:rPr lang="en-IE" b="1" u="sng" dirty="0" smtClean="0">
                <a:latin typeface="Comic Sans MS" pitchFamily="66" charset="0"/>
              </a:rPr>
              <a:t>All school books, activity books and copies will be provided by the school for Sept 2024.</a:t>
            </a:r>
          </a:p>
          <a:p>
            <a:pPr marL="0" indent="0">
              <a:buNone/>
            </a:pPr>
            <a:r>
              <a:rPr lang="en-IE" dirty="0" smtClean="0">
                <a:latin typeface="Comic Sans MS" pitchFamily="66" charset="0"/>
              </a:rPr>
              <a:t>This will lessen the costs for parents as their child begins their journey through primary school.</a:t>
            </a:r>
          </a:p>
          <a:p>
            <a:pPr marL="0" indent="0">
              <a:buNone/>
            </a:pPr>
            <a:r>
              <a:rPr lang="en-IE" dirty="0" smtClean="0">
                <a:latin typeface="Comic Sans MS" pitchFamily="66" charset="0"/>
              </a:rPr>
              <a:t>It will also reduce stress levels for parents and children as they will not have to worry about whether they have all the right books.</a:t>
            </a:r>
          </a:p>
          <a:p>
            <a:pPr marL="0" indent="0">
              <a:buNone/>
            </a:pPr>
            <a:r>
              <a:rPr lang="en-IE" dirty="0" smtClean="0">
                <a:latin typeface="Comic Sans MS" pitchFamily="66" charset="0"/>
              </a:rPr>
              <a:t>There is </a:t>
            </a:r>
            <a:r>
              <a:rPr lang="en-IE" b="1" u="sng" dirty="0" smtClean="0">
                <a:latin typeface="Comic Sans MS" pitchFamily="66" charset="0"/>
              </a:rPr>
              <a:t>a small list of supplementary items </a:t>
            </a:r>
            <a:r>
              <a:rPr lang="en-IE" dirty="0" smtClean="0">
                <a:latin typeface="Comic Sans MS" pitchFamily="66" charset="0"/>
              </a:rPr>
              <a:t>to be purchased for September. This list is in your pack.</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18" y="5157192"/>
            <a:ext cx="1714500" cy="1498476"/>
          </a:xfrm>
          <a:prstGeom prst="rect">
            <a:avLst/>
          </a:prstGeom>
        </p:spPr>
      </p:pic>
      <p:sp>
        <p:nvSpPr>
          <p:cNvPr id="2" name="Title 1"/>
          <p:cNvSpPr>
            <a:spLocks noGrp="1"/>
          </p:cNvSpPr>
          <p:nvPr>
            <p:ph type="title"/>
          </p:nvPr>
        </p:nvSpPr>
        <p:spPr/>
        <p:txBody>
          <a:bodyPr/>
          <a:lstStyle/>
          <a:p>
            <a:pPr algn="ctr"/>
            <a:r>
              <a:rPr lang="en-IE" b="1" dirty="0" smtClean="0">
                <a:latin typeface="Comic Sans MS" panose="030F0702030302020204" pitchFamily="66" charset="0"/>
              </a:rPr>
              <a:t>Healthy Eating</a:t>
            </a:r>
            <a:endParaRPr lang="en-IE" b="1"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673145"/>
            <a:ext cx="1440944" cy="1339984"/>
          </a:xfrm>
          <a:prstGeom prst="rect">
            <a:avLst/>
          </a:prstGeom>
        </p:spPr>
      </p:pic>
      <p:sp>
        <p:nvSpPr>
          <p:cNvPr id="3" name="Content Placeholder 2"/>
          <p:cNvSpPr>
            <a:spLocks noGrp="1"/>
          </p:cNvSpPr>
          <p:nvPr>
            <p:ph idx="1"/>
          </p:nvPr>
        </p:nvSpPr>
        <p:spPr/>
        <p:txBody>
          <a:bodyPr/>
          <a:lstStyle/>
          <a:p>
            <a:r>
              <a:rPr lang="en-IE" dirty="0" smtClean="0">
                <a:latin typeface="Comic Sans MS" panose="030F0702030302020204" pitchFamily="66" charset="0"/>
              </a:rPr>
              <a:t>We promote healthy eating in Robinstown NS.</a:t>
            </a:r>
          </a:p>
          <a:p>
            <a:r>
              <a:rPr lang="en-IE" dirty="0" smtClean="0">
                <a:latin typeface="Comic Sans MS" panose="030F0702030302020204" pitchFamily="66" charset="0"/>
              </a:rPr>
              <a:t>Research indicates a strong link between diet and performance in school.</a:t>
            </a:r>
          </a:p>
          <a:p>
            <a:r>
              <a:rPr lang="en-IE" dirty="0" smtClean="0">
                <a:latin typeface="Comic Sans MS" panose="030F0702030302020204" pitchFamily="66" charset="0"/>
              </a:rPr>
              <a:t>Lunch is an important meal for school going children, so we encourage all parents to put thought and care into preparing lunches.</a:t>
            </a:r>
          </a:p>
          <a:p>
            <a:r>
              <a:rPr lang="en-IE" dirty="0" smtClean="0">
                <a:latin typeface="Comic Sans MS" panose="030F0702030302020204" pitchFamily="66" charset="0"/>
              </a:rPr>
              <a:t>Please see school website for our Healthy Eating Policy. These guidelines were drawn up by school staff, parents and pupils of </a:t>
            </a:r>
            <a:r>
              <a:rPr lang="en-IE" dirty="0">
                <a:latin typeface="Comic Sans MS" panose="030F0702030302020204" pitchFamily="66" charset="0"/>
              </a:rPr>
              <a:t>R</a:t>
            </a:r>
            <a:r>
              <a:rPr lang="en-IE" dirty="0" smtClean="0">
                <a:latin typeface="Comic Sans MS" panose="030F0702030302020204" pitchFamily="66" charset="0"/>
              </a:rPr>
              <a:t>obinstown NS.</a:t>
            </a:r>
            <a:endParaRPr lang="en-IE" dirty="0">
              <a:latin typeface="Comic Sans MS" panose="030F0702030302020204" pitchFamily="66" charset="0"/>
            </a:endParaRPr>
          </a:p>
        </p:txBody>
      </p:sp>
    </p:spTree>
    <p:extLst>
      <p:ext uri="{BB962C8B-B14F-4D97-AF65-F5344CB8AC3E}">
        <p14:creationId xmlns:p14="http://schemas.microsoft.com/office/powerpoint/2010/main" val="1782408850"/>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pPr algn="ctr"/>
            <a:r>
              <a:rPr lang="en-IE" sz="8800" b="1" dirty="0" smtClean="0">
                <a:latin typeface="Comic Sans MS" panose="030F0702030302020204" pitchFamily="66" charset="0"/>
              </a:rPr>
              <a:t>Lunches</a:t>
            </a:r>
            <a:endParaRPr lang="en-IE" sz="8800" b="1" dirty="0">
              <a:latin typeface="Comic Sans MS" panose="030F0702030302020204" pitchFamily="66" charset="0"/>
            </a:endParaRPr>
          </a:p>
        </p:txBody>
      </p:sp>
      <p:sp>
        <p:nvSpPr>
          <p:cNvPr id="3" name="Content Placeholder 2"/>
          <p:cNvSpPr>
            <a:spLocks noGrp="1"/>
          </p:cNvSpPr>
          <p:nvPr>
            <p:ph idx="1"/>
          </p:nvPr>
        </p:nvSpPr>
        <p:spPr>
          <a:xfrm>
            <a:off x="467544" y="1340768"/>
            <a:ext cx="8229600" cy="4733880"/>
          </a:xfrm>
        </p:spPr>
        <p:txBody>
          <a:bodyPr>
            <a:normAutofit fontScale="92500"/>
          </a:bodyPr>
          <a:lstStyle/>
          <a:p>
            <a:r>
              <a:rPr lang="en-IE" sz="2200" dirty="0" smtClean="0">
                <a:latin typeface="Comic Sans MS" panose="030F0702030302020204" pitchFamily="66" charset="0"/>
              </a:rPr>
              <a:t>Children get time to eat their lunch before they go on yard (approximately 10 minutes) </a:t>
            </a:r>
          </a:p>
          <a:p>
            <a:r>
              <a:rPr lang="en-IE" sz="2200" dirty="0" smtClean="0">
                <a:latin typeface="Comic Sans MS" panose="030F0702030302020204" pitchFamily="66" charset="0"/>
              </a:rPr>
              <a:t>Give them enough food they can manage (Practice at home)</a:t>
            </a:r>
          </a:p>
          <a:p>
            <a:r>
              <a:rPr lang="en-IE" sz="2200" dirty="0" smtClean="0">
                <a:latin typeface="Comic Sans MS" panose="030F0702030302020204" pitchFamily="66" charset="0"/>
              </a:rPr>
              <a:t>Drinks container they can open and close themselves.</a:t>
            </a:r>
          </a:p>
          <a:p>
            <a:r>
              <a:rPr lang="en-IE" sz="2200" dirty="0" smtClean="0">
                <a:latin typeface="Comic Sans MS" panose="030F0702030302020204" pitchFamily="66" charset="0"/>
              </a:rPr>
              <a:t>Zip lunch bags work best</a:t>
            </a:r>
          </a:p>
          <a:p>
            <a:endParaRPr lang="en-IE" sz="2200" dirty="0">
              <a:latin typeface="Comic Sans MS" panose="030F0702030302020204" pitchFamily="66" charset="0"/>
            </a:endParaRPr>
          </a:p>
          <a:p>
            <a:endParaRPr lang="en-IE" sz="2200" dirty="0" smtClean="0">
              <a:latin typeface="Comic Sans MS" panose="030F0702030302020204" pitchFamily="66" charset="0"/>
            </a:endParaRPr>
          </a:p>
          <a:p>
            <a:r>
              <a:rPr lang="en-IE" sz="2200" dirty="0" smtClean="0">
                <a:latin typeface="Comic Sans MS" panose="030F0702030302020204" pitchFamily="66" charset="0"/>
              </a:rPr>
              <a:t>They must be able to recognise their own lunch box and container</a:t>
            </a:r>
          </a:p>
          <a:p>
            <a:r>
              <a:rPr lang="en-IE" sz="2200" dirty="0" smtClean="0">
                <a:latin typeface="Comic Sans MS" panose="030F0702030302020204" pitchFamily="66" charset="0"/>
              </a:rPr>
              <a:t>Optional: The Lunch Bag deliver lunch to the school each day through their app. Parents can register and choose items for their child’s lunch. </a:t>
            </a:r>
          </a:p>
          <a:p>
            <a:r>
              <a:rPr lang="en-IE" sz="2200" dirty="0" smtClean="0">
                <a:latin typeface="Comic Sans MS" panose="030F0702030302020204" pitchFamily="66" charset="0"/>
              </a:rPr>
              <a:t>Please do not send yoghurts.</a:t>
            </a:r>
          </a:p>
          <a:p>
            <a:r>
              <a:rPr lang="en-IE" sz="2200" dirty="0" smtClean="0">
                <a:latin typeface="Comic Sans MS" panose="030F0702030302020204" pitchFamily="66" charset="0"/>
              </a:rPr>
              <a:t>Please note that we are a NUT FREE school.</a:t>
            </a:r>
            <a:endParaRPr lang="en-IE" sz="2200" dirty="0">
              <a:latin typeface="Comic Sans MS" panose="030F0702030302020204" pitchFamily="66" charset="0"/>
            </a:endParaRPr>
          </a:p>
          <a:p>
            <a:endParaRPr lang="en-IE" sz="2200" b="1" dirty="0" smtClean="0">
              <a:latin typeface="Comic Sans MS" panose="030F0702030302020204" pitchFamily="66" charset="0"/>
            </a:endParaRPr>
          </a:p>
          <a:p>
            <a:endParaRPr lang="en-IE" b="1" dirty="0">
              <a:latin typeface="Comic Sans MS" panose="030F0702030302020204" pitchFamily="66" charset="0"/>
            </a:endParaRPr>
          </a:p>
        </p:txBody>
      </p:sp>
      <p:pic>
        <p:nvPicPr>
          <p:cNvPr id="7170" name="Picture 2" descr="St Andrew's Church School Nut Free Policy — St Andrew's Church SchoolSt  Andrew's Church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2241" y="4941168"/>
            <a:ext cx="1870407" cy="179206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s://encrypted-tbn3.gstatic.com/shopping?q=tbn:ANd9GcRcjb00u2PN4OcX-LKDrzIk4IU_o3W6CZPuC7oIchAR0G-GOJF5jUvcB3ouEExeRbLXWMn-fvHuHShQJ7rt4Hb1USBlfx5sLNdnYgRKoCnXuPts2cnByoBA&amp;usqp=CA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2780928"/>
            <a:ext cx="138853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357759"/>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1143000"/>
          </a:xfrm>
        </p:spPr>
        <p:txBody>
          <a:bodyPr>
            <a:normAutofit/>
          </a:bodyPr>
          <a:lstStyle/>
          <a:p>
            <a:r>
              <a:rPr lang="en-GB" sz="6000" b="1" dirty="0" smtClean="0">
                <a:latin typeface="Comic Sans MS" panose="030F0702030302020204" pitchFamily="66" charset="0"/>
              </a:rPr>
              <a:t>The Lunch Bag</a:t>
            </a:r>
            <a:endParaRPr lang="en-GB" sz="6000" b="1" dirty="0">
              <a:latin typeface="Comic Sans MS" panose="030F0702030302020204" pitchFamily="66"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442585">
            <a:off x="6103227" y="301757"/>
            <a:ext cx="2963439" cy="1234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72816"/>
            <a:ext cx="814148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137844"/>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noAutofit/>
          </a:bodyPr>
          <a:lstStyle/>
          <a:p>
            <a:pPr algn="ctr"/>
            <a:r>
              <a:rPr lang="en-IE" sz="8800" b="1" dirty="0" smtClean="0">
                <a:latin typeface="Comic Sans MS" panose="030F0702030302020204" pitchFamily="66" charset="0"/>
              </a:rPr>
              <a:t>Homework</a:t>
            </a:r>
            <a:endParaRPr lang="en-IE" sz="8800" b="1" dirty="0">
              <a:latin typeface="Comic Sans MS" panose="030F0702030302020204" pitchFamily="66" charset="0"/>
            </a:endParaRPr>
          </a:p>
        </p:txBody>
      </p:sp>
      <p:sp>
        <p:nvSpPr>
          <p:cNvPr id="3" name="Content Placeholder 2"/>
          <p:cNvSpPr>
            <a:spLocks noGrp="1"/>
          </p:cNvSpPr>
          <p:nvPr>
            <p:ph idx="1"/>
          </p:nvPr>
        </p:nvSpPr>
        <p:spPr>
          <a:xfrm>
            <a:off x="395536" y="1628800"/>
            <a:ext cx="8229600" cy="4752528"/>
          </a:xfrm>
        </p:spPr>
        <p:txBody>
          <a:bodyPr>
            <a:normAutofit/>
          </a:bodyPr>
          <a:lstStyle/>
          <a:p>
            <a:r>
              <a:rPr lang="en-IE" dirty="0" smtClean="0">
                <a:latin typeface="Comic Sans MS" panose="030F0702030302020204" pitchFamily="66" charset="0"/>
              </a:rPr>
              <a:t>When homework begins, your child will be sent home with a </a:t>
            </a:r>
            <a:r>
              <a:rPr lang="en-IE" b="1" u="sng" dirty="0" smtClean="0">
                <a:latin typeface="Comic Sans MS" panose="030F0702030302020204" pitchFamily="66" charset="0"/>
              </a:rPr>
              <a:t>Homework Folder</a:t>
            </a:r>
            <a:r>
              <a:rPr lang="en-IE" dirty="0" smtClean="0">
                <a:latin typeface="Comic Sans MS" panose="030F0702030302020204" pitchFamily="66" charset="0"/>
              </a:rPr>
              <a:t>.</a:t>
            </a:r>
          </a:p>
          <a:p>
            <a:r>
              <a:rPr lang="en-IE" dirty="0" smtClean="0">
                <a:latin typeface="Comic Sans MS" panose="030F0702030302020204" pitchFamily="66" charset="0"/>
              </a:rPr>
              <a:t>This will include a homework sheet with all homework mapped out for the week.</a:t>
            </a:r>
          </a:p>
          <a:p>
            <a:r>
              <a:rPr lang="en-IE" dirty="0" smtClean="0">
                <a:latin typeface="Comic Sans MS" panose="030F0702030302020204" pitchFamily="66" charset="0"/>
              </a:rPr>
              <a:t>It will reinforce what your child learns at school, sounds etc. </a:t>
            </a:r>
          </a:p>
          <a:p>
            <a:r>
              <a:rPr lang="en-IE" dirty="0" smtClean="0">
                <a:latin typeface="Comic Sans MS" panose="030F0702030302020204" pitchFamily="66" charset="0"/>
              </a:rPr>
              <a:t>It is so beneficial in this first year to complete this homework with your child.</a:t>
            </a:r>
          </a:p>
          <a:p>
            <a:r>
              <a:rPr lang="en-IE" dirty="0" smtClean="0">
                <a:latin typeface="Comic Sans MS" panose="030F0702030302020204" pitchFamily="66" charset="0"/>
              </a:rPr>
              <a:t>Communication </a:t>
            </a:r>
            <a:r>
              <a:rPr lang="en-IE" b="1" u="sng" dirty="0" smtClean="0">
                <a:latin typeface="Comic Sans MS" panose="030F0702030302020204" pitchFamily="66" charset="0"/>
              </a:rPr>
              <a:t>notes</a:t>
            </a:r>
            <a:r>
              <a:rPr lang="en-IE" dirty="0" smtClean="0">
                <a:latin typeface="Comic Sans MS" panose="030F0702030302020204" pitchFamily="66" charset="0"/>
              </a:rPr>
              <a:t> may also be in </a:t>
            </a:r>
          </a:p>
          <a:p>
            <a:pPr marL="0" indent="0">
              <a:buNone/>
            </a:pPr>
            <a:r>
              <a:rPr lang="en-IE" dirty="0">
                <a:latin typeface="Comic Sans MS" panose="030F0702030302020204" pitchFamily="66" charset="0"/>
              </a:rPr>
              <a:t> </a:t>
            </a:r>
            <a:r>
              <a:rPr lang="en-IE" dirty="0" smtClean="0">
                <a:latin typeface="Comic Sans MS" panose="030F0702030302020204" pitchFamily="66" charset="0"/>
              </a:rPr>
              <a:t>  this folder. </a:t>
            </a:r>
          </a:p>
        </p:txBody>
      </p:sp>
      <p:pic>
        <p:nvPicPr>
          <p:cNvPr id="6146" name="Picture 2" descr="Homework – St. Thomas' S.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749" y="4849714"/>
            <a:ext cx="2586251" cy="198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71588"/>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63" y="476672"/>
            <a:ext cx="8609013"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1994322"/>
            <a:ext cx="7560840" cy="2369880"/>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latin typeface="Comic Sans MS" panose="030F0702030302020204" pitchFamily="66" charset="0"/>
              </a:rPr>
              <a:t>Please see our school website for more information and tips for parents. </a:t>
            </a:r>
          </a:p>
          <a:p>
            <a:pPr marL="285750" indent="-285750">
              <a:buFont typeface="Arial" panose="020B0604020202020204" pitchFamily="34" charset="0"/>
              <a:buChar char="•"/>
            </a:pPr>
            <a:endParaRPr lang="en-GB" sz="2800" dirty="0">
              <a:latin typeface="Comic Sans MS" panose="030F0702030302020204" pitchFamily="66" charset="0"/>
            </a:endParaRPr>
          </a:p>
          <a:p>
            <a:r>
              <a:rPr lang="en-GB" sz="3600" dirty="0">
                <a:latin typeface="Comic Sans MS" panose="030F0702030302020204" pitchFamily="66" charset="0"/>
                <a:hlinkClick r:id="rId3"/>
              </a:rPr>
              <a:t>https://</a:t>
            </a:r>
            <a:r>
              <a:rPr lang="en-GB" sz="3600" dirty="0" smtClean="0">
                <a:latin typeface="Comic Sans MS" panose="030F0702030302020204" pitchFamily="66" charset="0"/>
                <a:hlinkClick r:id="rId3"/>
              </a:rPr>
              <a:t>www.robinstownns.com</a:t>
            </a:r>
            <a:r>
              <a:rPr lang="en-GB" sz="3600" dirty="0" smtClean="0">
                <a:latin typeface="Comic Sans MS" panose="030F0702030302020204" pitchFamily="66" charset="0"/>
              </a:rPr>
              <a:t> </a:t>
            </a:r>
            <a:endParaRPr lang="en-GB" sz="2800" dirty="0">
              <a:latin typeface="Comic Sans MS" panose="030F0702030302020204" pitchFamily="66" charset="0"/>
            </a:endParaRPr>
          </a:p>
          <a:p>
            <a:endParaRPr lang="en-GB" sz="2800" dirty="0">
              <a:latin typeface="Comic Sans MS" panose="030F0702030302020204" pitchFamily="66"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3933056"/>
            <a:ext cx="4879926" cy="345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730490"/>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latin typeface="Comic Sans MS" panose="030F0702030302020204" pitchFamily="66" charset="0"/>
              </a:rPr>
              <a:t>Little Robins</a:t>
            </a:r>
            <a:endParaRPr lang="en-IE" b="1"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r>
              <a:rPr lang="en-IE" dirty="0" smtClean="0">
                <a:latin typeface="Comic Sans MS" panose="030F0702030302020204" pitchFamily="66" charset="0"/>
              </a:rPr>
              <a:t>Our local childcare facility was opened in January 2017. It opens daily from 8am. Children attending after school care in Little Robins are collected at school by member of Little Robins staff. </a:t>
            </a:r>
          </a:p>
          <a:p>
            <a:r>
              <a:rPr lang="en-IE" dirty="0" smtClean="0">
                <a:latin typeface="Comic Sans MS" panose="030F0702030302020204" pitchFamily="66" charset="0"/>
              </a:rPr>
              <a:t>Services include:</a:t>
            </a:r>
          </a:p>
          <a:p>
            <a:r>
              <a:rPr lang="en-IE" dirty="0" smtClean="0">
                <a:latin typeface="Comic Sans MS" panose="030F0702030302020204" pitchFamily="66" charset="0"/>
              </a:rPr>
              <a:t>Breakfast club</a:t>
            </a:r>
          </a:p>
          <a:p>
            <a:r>
              <a:rPr lang="en-IE" dirty="0" smtClean="0">
                <a:latin typeface="Comic Sans MS" panose="030F0702030302020204" pitchFamily="66" charset="0"/>
              </a:rPr>
              <a:t>Pre school</a:t>
            </a:r>
          </a:p>
          <a:p>
            <a:r>
              <a:rPr lang="en-IE" dirty="0" smtClean="0">
                <a:latin typeface="Comic Sans MS" panose="030F0702030302020204" pitchFamily="66" charset="0"/>
              </a:rPr>
              <a:t>After school, meals included in the cost</a:t>
            </a:r>
          </a:p>
          <a:p>
            <a:r>
              <a:rPr lang="en-IE" dirty="0" smtClean="0">
                <a:latin typeface="Comic Sans MS" panose="030F0702030302020204" pitchFamily="66" charset="0"/>
              </a:rPr>
              <a:t>Part day care</a:t>
            </a:r>
          </a:p>
          <a:p>
            <a:r>
              <a:rPr lang="en-IE" dirty="0" smtClean="0">
                <a:latin typeface="Comic Sans MS" panose="030F0702030302020204" pitchFamily="66" charset="0"/>
              </a:rPr>
              <a:t>Full day care</a:t>
            </a:r>
          </a:p>
          <a:p>
            <a:r>
              <a:rPr lang="en-IE" dirty="0" smtClean="0">
                <a:latin typeface="Comic Sans MS" panose="030F0702030302020204" pitchFamily="66" charset="0"/>
              </a:rPr>
              <a:t>Guitar lessons (age 7)</a:t>
            </a:r>
          </a:p>
        </p:txBody>
      </p:sp>
      <p:pic>
        <p:nvPicPr>
          <p:cNvPr id="4098" name="Picture 2" descr="LittleRobins LTD:: Parents :: Childcare Providers List :: Meath County  Childcare Committ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44624"/>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95773"/>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525344"/>
            <a:ext cx="6912768" cy="332656"/>
          </a:xfrm>
        </p:spPr>
        <p:txBody>
          <a:bodyPr>
            <a:normAutofit fontScale="90000"/>
          </a:bodyPr>
          <a:lstStyle/>
          <a:p>
            <a:pPr algn="ct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endParaRPr lang="en-GB" dirty="0"/>
          </a:p>
        </p:txBody>
      </p:sp>
      <p:sp>
        <p:nvSpPr>
          <p:cNvPr id="3" name="Rectangle 2"/>
          <p:cNvSpPr/>
          <p:nvPr/>
        </p:nvSpPr>
        <p:spPr>
          <a:xfrm>
            <a:off x="307975" y="2852936"/>
            <a:ext cx="8512497" cy="4339650"/>
          </a:xfrm>
          <a:prstGeom prst="rect">
            <a:avLst/>
          </a:prstGeom>
        </p:spPr>
        <p:txBody>
          <a:bodyPr wrap="square">
            <a:spAutoFit/>
          </a:bodyPr>
          <a:lstStyle/>
          <a:p>
            <a:pPr algn="ctr"/>
            <a:r>
              <a:rPr lang="en-GB" sz="3000" dirty="0" smtClean="0">
                <a:latin typeface="Comic Sans MS" panose="030F0702030302020204" pitchFamily="66" charset="0"/>
              </a:rPr>
              <a:t>We look forward to welcoming the children to the school on </a:t>
            </a:r>
          </a:p>
          <a:p>
            <a:pPr algn="ctr"/>
            <a:r>
              <a:rPr lang="en-GB" sz="3000" b="1" u="sng" dirty="0" smtClean="0">
                <a:latin typeface="Comic Sans MS" panose="030F0702030302020204" pitchFamily="66" charset="0"/>
              </a:rPr>
              <a:t>Wednesday </a:t>
            </a:r>
            <a:r>
              <a:rPr lang="en-GB" sz="3000" b="1" u="sng" dirty="0">
                <a:latin typeface="Comic Sans MS" panose="030F0702030302020204" pitchFamily="66" charset="0"/>
              </a:rPr>
              <a:t>7</a:t>
            </a:r>
            <a:r>
              <a:rPr lang="en-GB" sz="3000" b="1" u="sng" baseline="30000" dirty="0" smtClean="0">
                <a:latin typeface="Comic Sans MS" panose="030F0702030302020204" pitchFamily="66" charset="0"/>
              </a:rPr>
              <a:t>th</a:t>
            </a:r>
            <a:r>
              <a:rPr lang="en-GB" sz="3000" b="1" u="sng" dirty="0" smtClean="0">
                <a:latin typeface="Comic Sans MS" panose="030F0702030302020204" pitchFamily="66" charset="0"/>
              </a:rPr>
              <a:t> of June from 1pm – 2pm.</a:t>
            </a:r>
          </a:p>
          <a:p>
            <a:pPr algn="ctr"/>
            <a:endParaRPr lang="en-GB" sz="3000" b="1" u="sng" dirty="0">
              <a:latin typeface="Comic Sans MS" panose="030F0702030302020204" pitchFamily="66" charset="0"/>
            </a:endParaRPr>
          </a:p>
          <a:p>
            <a:pPr algn="ctr"/>
            <a:r>
              <a:rPr lang="en-GB" sz="3000" dirty="0" smtClean="0">
                <a:latin typeface="Comic Sans MS" panose="030F0702030302020204" pitchFamily="66" charset="0"/>
              </a:rPr>
              <a:t>The </a:t>
            </a:r>
            <a:r>
              <a:rPr lang="en-GB" sz="3000" dirty="0">
                <a:latin typeface="Comic Sans MS" panose="030F0702030302020204" pitchFamily="66" charset="0"/>
              </a:rPr>
              <a:t>pupils will play </a:t>
            </a:r>
            <a:r>
              <a:rPr lang="en-GB" sz="3000" dirty="0" smtClean="0">
                <a:latin typeface="Comic Sans MS" panose="030F0702030302020204" pitchFamily="66" charset="0"/>
              </a:rPr>
              <a:t>and socialise </a:t>
            </a:r>
            <a:r>
              <a:rPr lang="en-GB" sz="3000" dirty="0">
                <a:latin typeface="Comic Sans MS" panose="030F0702030302020204" pitchFamily="66" charset="0"/>
              </a:rPr>
              <a:t>in the </a:t>
            </a:r>
            <a:r>
              <a:rPr lang="en-GB" sz="3000" dirty="0" smtClean="0">
                <a:latin typeface="Comic Sans MS" panose="030F0702030302020204" pitchFamily="66" charset="0"/>
              </a:rPr>
              <a:t>classroom, meet their new classmates and teacher. Parents will be offered refreshments and the opportunity to ask questions. </a:t>
            </a:r>
            <a:endParaRPr lang="en-GB" sz="3000" dirty="0">
              <a:latin typeface="Comic Sans MS" panose="030F0702030302020204" pitchFamily="66" charset="0"/>
            </a:endParaRPr>
          </a:p>
          <a:p>
            <a:endParaRPr lang="en-GB" dirty="0" smtClean="0"/>
          </a:p>
          <a:p>
            <a:endParaRPr lang="en-GB" dirty="0"/>
          </a:p>
        </p:txBody>
      </p:sp>
      <p:sp>
        <p:nvSpPr>
          <p:cNvPr id="4" name="AutoShape 4" descr="Safety tips for students to follow during school trips - Euro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 name="AutoShape 6" descr="Safety tips for students to follow during school trips - EuroScho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014" y="160337"/>
            <a:ext cx="3585964" cy="243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440614"/>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latin typeface="Comic Sans MS" panose="030F0702030302020204" pitchFamily="66" charset="0"/>
              </a:rPr>
              <a:t>Thank you for coming</a:t>
            </a:r>
            <a:endParaRPr lang="en-IE" b="1"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IE" dirty="0" smtClean="0">
                <a:latin typeface="Comic Sans MS" panose="030F0702030302020204" pitchFamily="66" charset="0"/>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988840"/>
            <a:ext cx="7488832" cy="4509120"/>
          </a:xfrm>
          <a:prstGeom prst="rect">
            <a:avLst/>
          </a:prstGeom>
        </p:spPr>
      </p:pic>
    </p:spTree>
    <p:extLst>
      <p:ext uri="{BB962C8B-B14F-4D97-AF65-F5344CB8AC3E}">
        <p14:creationId xmlns:p14="http://schemas.microsoft.com/office/powerpoint/2010/main" val="1912848994"/>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143000"/>
          </a:xfrm>
        </p:spPr>
        <p:txBody>
          <a:bodyPr/>
          <a:lstStyle/>
          <a:p>
            <a:pPr algn="ctr"/>
            <a:r>
              <a:rPr lang="en-IE" b="1" u="sng" dirty="0" smtClean="0">
                <a:latin typeface="Comic Sans MS" pitchFamily="66" charset="0"/>
              </a:rPr>
              <a:t>School Community</a:t>
            </a:r>
            <a:r>
              <a:rPr lang="en-IE" b="1" u="sng" dirty="0">
                <a:latin typeface="Comic Sans MS" pitchFamily="66" charset="0"/>
              </a:rPr>
              <a:t>.</a:t>
            </a:r>
            <a:endParaRPr lang="en-US" b="1" u="sng" dirty="0">
              <a:latin typeface="Comic Sans MS" pitchFamily="66" charset="0"/>
            </a:endParaRPr>
          </a:p>
        </p:txBody>
      </p:sp>
      <p:sp>
        <p:nvSpPr>
          <p:cNvPr id="3" name="Content Placeholder 2"/>
          <p:cNvSpPr>
            <a:spLocks noGrp="1"/>
          </p:cNvSpPr>
          <p:nvPr>
            <p:ph idx="1"/>
          </p:nvPr>
        </p:nvSpPr>
        <p:spPr/>
        <p:txBody>
          <a:bodyPr>
            <a:normAutofit/>
          </a:bodyPr>
          <a:lstStyle/>
          <a:p>
            <a:r>
              <a:rPr lang="en-IE" b="1" dirty="0" smtClean="0">
                <a:latin typeface="Comic Sans MS" pitchFamily="66" charset="0"/>
              </a:rPr>
              <a:t>Board of Management (Chairperson, Principal, 2 Parents, 3 community members and 1 Staff Rep) </a:t>
            </a:r>
          </a:p>
          <a:p>
            <a:r>
              <a:rPr lang="en-IE" b="1" dirty="0" smtClean="0">
                <a:latin typeface="Comic Sans MS" pitchFamily="66" charset="0"/>
              </a:rPr>
              <a:t>Staff (Principal, 7 class teachers, 3 L.S. Teachers, Secretary, 6 S.N.A’s, Caretaker and Cleaners)</a:t>
            </a:r>
          </a:p>
          <a:p>
            <a:r>
              <a:rPr lang="en-IE" b="1" dirty="0" smtClean="0">
                <a:latin typeface="Comic Sans MS" pitchFamily="66" charset="0"/>
              </a:rPr>
              <a:t>167 Pupils (ASD &amp; Junior Infants – Sixth Class)</a:t>
            </a:r>
          </a:p>
          <a:p>
            <a:r>
              <a:rPr lang="en-IE" b="1" dirty="0" smtClean="0">
                <a:latin typeface="Comic Sans MS" pitchFamily="66" charset="0"/>
              </a:rPr>
              <a:t>Parent Association</a:t>
            </a:r>
          </a:p>
          <a:p>
            <a:pPr marL="0" indent="0">
              <a:buNone/>
            </a:pPr>
            <a:endParaRPr lang="en-US"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000132"/>
          </a:xfrm>
        </p:spPr>
        <p:txBody>
          <a:bodyPr/>
          <a:lstStyle/>
          <a:p>
            <a:pPr algn="ctr"/>
            <a:r>
              <a:rPr lang="en-IE" b="1" u="sng" dirty="0" smtClean="0">
                <a:latin typeface="Comic Sans MS" pitchFamily="66" charset="0"/>
              </a:rPr>
              <a:t>General Information</a:t>
            </a:r>
            <a:r>
              <a:rPr lang="en-IE" b="1" u="sng" dirty="0">
                <a:latin typeface="Comic Sans MS" pitchFamily="66" charset="0"/>
              </a:rPr>
              <a:t>.</a:t>
            </a:r>
            <a:r>
              <a:rPr lang="en-IE" b="1" dirty="0" smtClean="0">
                <a:solidFill>
                  <a:srgbClr val="FF0000"/>
                </a:solidFill>
                <a:latin typeface="Comic Sans MS" pitchFamily="66" charset="0"/>
              </a:rPr>
              <a:t> </a:t>
            </a:r>
            <a:endParaRPr lang="en-US" b="1" u="sng" dirty="0">
              <a:solidFill>
                <a:srgbClr val="FF0000"/>
              </a:solidFill>
              <a:latin typeface="Comic Sans MS" pitchFamily="66" charset="0"/>
            </a:endParaRPr>
          </a:p>
        </p:txBody>
      </p:sp>
      <p:sp>
        <p:nvSpPr>
          <p:cNvPr id="3" name="Content Placeholder 2"/>
          <p:cNvSpPr>
            <a:spLocks noGrp="1"/>
          </p:cNvSpPr>
          <p:nvPr>
            <p:ph idx="1"/>
          </p:nvPr>
        </p:nvSpPr>
        <p:spPr>
          <a:xfrm>
            <a:off x="457200" y="1142984"/>
            <a:ext cx="8229600" cy="5500726"/>
          </a:xfrm>
        </p:spPr>
        <p:txBody>
          <a:bodyPr>
            <a:normAutofit/>
          </a:bodyPr>
          <a:lstStyle/>
          <a:p>
            <a:r>
              <a:rPr lang="en-IE" sz="1800" b="1" u="sng" dirty="0" smtClean="0">
                <a:latin typeface="Comic Sans MS" pitchFamily="66" charset="0"/>
              </a:rPr>
              <a:t>School Hours are 8.50am – 12pm for the first two weeks of school</a:t>
            </a:r>
            <a:r>
              <a:rPr lang="en-US" sz="1800" b="1" u="sng" dirty="0" smtClean="0">
                <a:latin typeface="Comic Sans MS" pitchFamily="66" charset="0"/>
              </a:rPr>
              <a:t> and  8.50 am – 1.30 pm subsequently.</a:t>
            </a:r>
          </a:p>
          <a:p>
            <a:endParaRPr lang="en-US" sz="1800" b="1" u="sng" dirty="0" smtClean="0">
              <a:latin typeface="Comic Sans MS" pitchFamily="66" charset="0"/>
            </a:endParaRPr>
          </a:p>
          <a:p>
            <a:r>
              <a:rPr lang="en-IE" sz="1800" b="1" dirty="0" smtClean="0">
                <a:latin typeface="Comic Sans MS" pitchFamily="66" charset="0"/>
              </a:rPr>
              <a:t>Break times  11.00am – 11.10am (first break) and 12.30pm - 1pm (lunch break)</a:t>
            </a:r>
          </a:p>
          <a:p>
            <a:pPr marL="0" indent="0">
              <a:buNone/>
            </a:pPr>
            <a:endParaRPr lang="en-IE" sz="1800" b="1" dirty="0" smtClean="0">
              <a:latin typeface="Comic Sans MS" pitchFamily="66" charset="0"/>
            </a:endParaRPr>
          </a:p>
          <a:p>
            <a:r>
              <a:rPr lang="en-IE" sz="1800" b="1" dirty="0" smtClean="0">
                <a:latin typeface="Comic Sans MS" pitchFamily="66" charset="0"/>
              </a:rPr>
              <a:t>Booklists are in the pack. </a:t>
            </a:r>
          </a:p>
          <a:p>
            <a:pPr marL="0" indent="0">
              <a:buNone/>
            </a:pPr>
            <a:endParaRPr lang="en-IE" sz="1800" b="1" dirty="0" smtClean="0">
              <a:latin typeface="Comic Sans MS" pitchFamily="66" charset="0"/>
            </a:endParaRPr>
          </a:p>
          <a:p>
            <a:r>
              <a:rPr lang="en-IE" sz="1800" b="1" dirty="0" smtClean="0">
                <a:latin typeface="Comic Sans MS" pitchFamily="66" charset="0"/>
              </a:rPr>
              <a:t>School uniform consists of a school tracksuit with runners.</a:t>
            </a:r>
          </a:p>
          <a:p>
            <a:pPr marL="0" indent="0">
              <a:buNone/>
            </a:pPr>
            <a:endParaRPr lang="en-IE" sz="1800" b="1" u="sng" dirty="0" smtClean="0">
              <a:latin typeface="Comic Sans MS" pitchFamily="66" charset="0"/>
            </a:endParaRPr>
          </a:p>
          <a:p>
            <a:r>
              <a:rPr lang="en-IE" sz="1800" b="1" dirty="0" smtClean="0">
                <a:latin typeface="Comic Sans MS" pitchFamily="66" charset="0"/>
              </a:rPr>
              <a:t>Please inform the school of any hearing, sight, asthma, </a:t>
            </a:r>
          </a:p>
          <a:p>
            <a:pPr>
              <a:buNone/>
            </a:pPr>
            <a:r>
              <a:rPr lang="en-IE" sz="1800" b="1" dirty="0" smtClean="0">
                <a:latin typeface="Comic Sans MS" pitchFamily="66" charset="0"/>
              </a:rPr>
              <a:t>   allergies or other medical issues.</a:t>
            </a:r>
          </a:p>
          <a:p>
            <a:pPr>
              <a:buNone/>
            </a:pPr>
            <a:endParaRPr lang="en-IE" sz="1800" b="1" dirty="0" smtClean="0">
              <a:latin typeface="Comic Sans MS" pitchFamily="66" charset="0"/>
            </a:endParaRPr>
          </a:p>
          <a:p>
            <a:r>
              <a:rPr lang="en-IE" sz="1800" b="1" dirty="0" smtClean="0">
                <a:latin typeface="Comic Sans MS" pitchFamily="66" charset="0"/>
              </a:rPr>
              <a:t>School policies including Healthy Eating, Child Protection Policy and Anti Bullying are available to be viewed on the school website . </a:t>
            </a:r>
            <a:r>
              <a:rPr lang="en-IE" sz="2800" b="1" u="sng" dirty="0" smtClean="0">
                <a:latin typeface="Comic Sans MS" pitchFamily="66" charset="0"/>
                <a:hlinkClick r:id="rId3"/>
              </a:rPr>
              <a:t>www.robinstownns.com</a:t>
            </a:r>
            <a:endParaRPr lang="en-IE" sz="2800" b="1" u="sng" dirty="0" smtClean="0">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IE" b="1" dirty="0" smtClean="0">
                <a:latin typeface="Comic Sans MS" panose="030F0702030302020204" pitchFamily="66" charset="0"/>
              </a:rPr>
              <a:t>Communication</a:t>
            </a:r>
            <a:endParaRPr lang="en-IE" b="1" dirty="0">
              <a:latin typeface="Comic Sans MS" panose="030F0702030302020204" pitchFamily="66" charset="0"/>
            </a:endParaRPr>
          </a:p>
        </p:txBody>
      </p:sp>
      <p:sp>
        <p:nvSpPr>
          <p:cNvPr id="5" name="Content Placeholder 4"/>
          <p:cNvSpPr>
            <a:spLocks noGrp="1"/>
          </p:cNvSpPr>
          <p:nvPr>
            <p:ph idx="1"/>
          </p:nvPr>
        </p:nvSpPr>
        <p:spPr/>
        <p:txBody>
          <a:bodyPr/>
          <a:lstStyle/>
          <a:p>
            <a:r>
              <a:rPr lang="en-IE" b="1" dirty="0" smtClean="0">
                <a:latin typeface="Comic Sans MS" panose="030F0702030302020204" pitchFamily="66" charset="0"/>
              </a:rPr>
              <a:t>We believe in open lines of communication. This is done in various ways.</a:t>
            </a:r>
          </a:p>
          <a:p>
            <a:pPr marL="514350" indent="-514350">
              <a:buFont typeface="+mj-lt"/>
              <a:buAutoNum type="arabicPeriod"/>
            </a:pPr>
            <a:r>
              <a:rPr lang="en-IE" b="1" dirty="0" smtClean="0">
                <a:latin typeface="Comic Sans MS" panose="030F0702030302020204" pitchFamily="66" charset="0"/>
              </a:rPr>
              <a:t>Parent teacher meetings.</a:t>
            </a:r>
          </a:p>
          <a:p>
            <a:pPr marL="514350" indent="-514350">
              <a:buFont typeface="+mj-lt"/>
              <a:buAutoNum type="arabicPeriod"/>
            </a:pPr>
            <a:r>
              <a:rPr lang="en-IE" b="1" dirty="0" smtClean="0">
                <a:latin typeface="Comic Sans MS" panose="030F0702030302020204" pitchFamily="66" charset="0"/>
              </a:rPr>
              <a:t>School Website </a:t>
            </a:r>
            <a:r>
              <a:rPr lang="en-IE" b="1" dirty="0" smtClean="0">
                <a:latin typeface="Comic Sans MS" panose="030F0702030302020204" pitchFamily="66" charset="0"/>
                <a:hlinkClick r:id="rId3"/>
              </a:rPr>
              <a:t>www.robinstownns.com</a:t>
            </a:r>
            <a:endParaRPr lang="en-IE" b="1" dirty="0" smtClean="0">
              <a:latin typeface="Comic Sans MS" panose="030F0702030302020204" pitchFamily="66" charset="0"/>
            </a:endParaRPr>
          </a:p>
          <a:p>
            <a:pPr marL="514350" indent="-514350">
              <a:buFont typeface="+mj-lt"/>
              <a:buAutoNum type="arabicPeriod"/>
            </a:pPr>
            <a:r>
              <a:rPr lang="en-IE" b="1" dirty="0" smtClean="0">
                <a:latin typeface="Comic Sans MS" panose="030F0702030302020204" pitchFamily="66" charset="0"/>
              </a:rPr>
              <a:t>Facebook page – Robinstown NS</a:t>
            </a:r>
          </a:p>
          <a:p>
            <a:pPr marL="514350" indent="-514350">
              <a:buFont typeface="+mj-lt"/>
              <a:buAutoNum type="arabicPeriod"/>
            </a:pPr>
            <a:r>
              <a:rPr lang="en-IE" b="1" dirty="0" smtClean="0">
                <a:latin typeface="Comic Sans MS" panose="030F0702030302020204" pitchFamily="66" charset="0"/>
              </a:rPr>
              <a:t>Monthly Newsletters</a:t>
            </a:r>
          </a:p>
          <a:p>
            <a:pPr marL="514350" indent="-514350">
              <a:buFont typeface="+mj-lt"/>
              <a:buAutoNum type="arabicPeriod"/>
            </a:pPr>
            <a:r>
              <a:rPr lang="en-IE" b="1" dirty="0" err="1" smtClean="0">
                <a:latin typeface="Comic Sans MS" panose="030F0702030302020204" pitchFamily="66" charset="0"/>
              </a:rPr>
              <a:t>Databiz</a:t>
            </a:r>
            <a:r>
              <a:rPr lang="en-IE" b="1" dirty="0" smtClean="0">
                <a:latin typeface="Comic Sans MS" panose="030F0702030302020204" pitchFamily="66" charset="0"/>
              </a:rPr>
              <a:t> App/Text a Parent</a:t>
            </a:r>
          </a:p>
          <a:p>
            <a:pPr marL="514350" indent="-514350">
              <a:buFont typeface="+mj-lt"/>
              <a:buAutoNum type="arabicPeriod"/>
            </a:pPr>
            <a:r>
              <a:rPr lang="en-IE" b="1" dirty="0" smtClean="0">
                <a:latin typeface="Comic Sans MS" panose="030F0702030302020204" pitchFamily="66" charset="0"/>
              </a:rPr>
              <a:t>Parent’s Association </a:t>
            </a:r>
            <a:r>
              <a:rPr lang="en-IE" b="1" dirty="0" err="1" smtClean="0">
                <a:latin typeface="Comic Sans MS" panose="030F0702030302020204" pitchFamily="66" charset="0"/>
              </a:rPr>
              <a:t>Whats</a:t>
            </a:r>
            <a:r>
              <a:rPr lang="en-IE" b="1" dirty="0" smtClean="0">
                <a:latin typeface="Comic Sans MS" panose="030F0702030302020204" pitchFamily="66" charset="0"/>
              </a:rPr>
              <a:t> App</a:t>
            </a:r>
          </a:p>
          <a:p>
            <a:pPr marL="514350" indent="-514350">
              <a:buFont typeface="+mj-lt"/>
              <a:buAutoNum type="arabicPeriod"/>
            </a:pPr>
            <a:endParaRPr lang="en-IE" dirty="0"/>
          </a:p>
        </p:txBody>
      </p:sp>
    </p:spTree>
    <p:extLst>
      <p:ext uri="{BB962C8B-B14F-4D97-AF65-F5344CB8AC3E}">
        <p14:creationId xmlns:p14="http://schemas.microsoft.com/office/powerpoint/2010/main" val="195210743"/>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76123"/>
            <a:ext cx="8229600" cy="796086"/>
          </a:xfrm>
        </p:spPr>
        <p:txBody>
          <a:bodyPr>
            <a:noAutofit/>
          </a:bodyPr>
          <a:lstStyle/>
          <a:p>
            <a:pPr algn="ctr"/>
            <a:r>
              <a:rPr lang="en-IE" sz="4000" b="1" u="sng" dirty="0" err="1" smtClean="0">
                <a:latin typeface="Comic Sans MS" pitchFamily="66" charset="0"/>
              </a:rPr>
              <a:t>DataBiz</a:t>
            </a:r>
            <a:r>
              <a:rPr lang="en-IE" sz="4000" b="1" u="sng" dirty="0" smtClean="0">
                <a:latin typeface="Comic Sans MS" pitchFamily="66" charset="0"/>
              </a:rPr>
              <a:t> </a:t>
            </a:r>
            <a:r>
              <a:rPr lang="en-IE" sz="4000" b="1" u="sng" dirty="0" err="1" smtClean="0">
                <a:latin typeface="Comic Sans MS" pitchFamily="66" charset="0"/>
              </a:rPr>
              <a:t>Eolas</a:t>
            </a:r>
            <a:r>
              <a:rPr lang="en-IE" sz="4000" b="1" u="sng" dirty="0" smtClean="0">
                <a:latin typeface="Comic Sans MS" pitchFamily="66" charset="0"/>
              </a:rPr>
              <a:t> App</a:t>
            </a:r>
            <a:endParaRPr lang="en-US" sz="4000" b="1" u="sng" dirty="0">
              <a:latin typeface="Comic Sans MS" pitchFamily="66" charset="0"/>
            </a:endParaRPr>
          </a:p>
        </p:txBody>
      </p:sp>
      <p:sp>
        <p:nvSpPr>
          <p:cNvPr id="3" name="Content Placeholder 2"/>
          <p:cNvSpPr>
            <a:spLocks noGrp="1"/>
          </p:cNvSpPr>
          <p:nvPr>
            <p:ph idx="1"/>
          </p:nvPr>
        </p:nvSpPr>
        <p:spPr>
          <a:xfrm>
            <a:off x="467544" y="1700808"/>
            <a:ext cx="8280920" cy="4320480"/>
          </a:xfrm>
        </p:spPr>
        <p:txBody>
          <a:bodyPr>
            <a:normAutofit/>
          </a:bodyPr>
          <a:lstStyle/>
          <a:p>
            <a:r>
              <a:rPr lang="en-IE" b="1" dirty="0" smtClean="0">
                <a:latin typeface="Comic Sans MS" pitchFamily="66" charset="0"/>
              </a:rPr>
              <a:t>We now communicate through our app, ‘</a:t>
            </a:r>
            <a:r>
              <a:rPr lang="en-IE" b="1" dirty="0" err="1" smtClean="0">
                <a:latin typeface="Comic Sans MS" pitchFamily="66" charset="0"/>
              </a:rPr>
              <a:t>DataBiz</a:t>
            </a:r>
            <a:r>
              <a:rPr lang="en-IE" b="1" dirty="0" smtClean="0">
                <a:latin typeface="Comic Sans MS" pitchFamily="66" charset="0"/>
              </a:rPr>
              <a:t> </a:t>
            </a:r>
            <a:r>
              <a:rPr lang="en-IE" b="1" dirty="0" err="1" smtClean="0">
                <a:latin typeface="Comic Sans MS" pitchFamily="66" charset="0"/>
              </a:rPr>
              <a:t>Eolas</a:t>
            </a:r>
            <a:r>
              <a:rPr lang="en-IE" b="1" dirty="0" smtClean="0">
                <a:latin typeface="Comic Sans MS" pitchFamily="66" charset="0"/>
              </a:rPr>
              <a:t>’, e.g. newsletters, absences, school announcements, payments etc.</a:t>
            </a:r>
          </a:p>
          <a:p>
            <a:r>
              <a:rPr lang="en-IE" b="1" dirty="0" smtClean="0">
                <a:latin typeface="Comic Sans MS" pitchFamily="66" charset="0"/>
              </a:rPr>
              <a:t>This can be downloaded from the Google Play and Apple app stores.</a:t>
            </a:r>
          </a:p>
          <a:p>
            <a:endParaRPr lang="en-IE" sz="2400" b="1" dirty="0" smtClean="0">
              <a:latin typeface="Comic Sans MS" pitchFamily="66" charset="0"/>
            </a:endParaRPr>
          </a:p>
        </p:txBody>
      </p:sp>
      <p:pic>
        <p:nvPicPr>
          <p:cNvPr id="1026" name="Picture 2" descr="INSTALL THE DATABIZ EOLAS APP iPhones Open the App Store on your phone and  search for DataBizEolas and then choose the DataBiz 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149080"/>
            <a:ext cx="3888432" cy="218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549297"/>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a:r>
              <a:rPr lang="en-IE" sz="4400" b="1" u="sng" dirty="0" smtClean="0">
                <a:latin typeface="Comic Sans MS" pitchFamily="66" charset="0"/>
              </a:rPr>
              <a:t>Punctuality and Attendance</a:t>
            </a:r>
            <a:endParaRPr lang="en-IE" sz="4400" dirty="0"/>
          </a:p>
        </p:txBody>
      </p:sp>
      <p:sp>
        <p:nvSpPr>
          <p:cNvPr id="3" name="Content Placeholder 2"/>
          <p:cNvSpPr>
            <a:spLocks noGrp="1"/>
          </p:cNvSpPr>
          <p:nvPr>
            <p:ph idx="1"/>
          </p:nvPr>
        </p:nvSpPr>
        <p:spPr/>
        <p:txBody>
          <a:bodyPr>
            <a:normAutofit fontScale="92500"/>
          </a:bodyPr>
          <a:lstStyle/>
          <a:p>
            <a:r>
              <a:rPr lang="en-IE" sz="2800" b="1" dirty="0">
                <a:latin typeface="Comic Sans MS" pitchFamily="66" charset="0"/>
              </a:rPr>
              <a:t>Good attendance and punctuality are vital</a:t>
            </a:r>
            <a:r>
              <a:rPr lang="en-IE" sz="2800" b="1" dirty="0" smtClean="0">
                <a:latin typeface="Comic Sans MS" pitchFamily="66" charset="0"/>
              </a:rPr>
              <a:t>.</a:t>
            </a:r>
          </a:p>
          <a:p>
            <a:r>
              <a:rPr lang="en-IE" sz="2800" b="1" dirty="0" smtClean="0">
                <a:latin typeface="Comic Sans MS" pitchFamily="66" charset="0"/>
              </a:rPr>
              <a:t>Supervision in the yard begins from 8.40am.</a:t>
            </a:r>
          </a:p>
          <a:p>
            <a:r>
              <a:rPr lang="en-IE" sz="2800" b="1" dirty="0" smtClean="0">
                <a:latin typeface="Comic Sans MS" pitchFamily="66" charset="0"/>
              </a:rPr>
              <a:t>There is a Drop and Go system in place.</a:t>
            </a:r>
          </a:p>
          <a:p>
            <a:r>
              <a:rPr lang="en-IE" sz="2800" b="1" dirty="0" smtClean="0">
                <a:latin typeface="Comic Sans MS" pitchFamily="66" charset="0"/>
              </a:rPr>
              <a:t>Your child will be greeted by a 6</a:t>
            </a:r>
            <a:r>
              <a:rPr lang="en-IE" sz="2800" b="1" baseline="30000" dirty="0" smtClean="0">
                <a:latin typeface="Comic Sans MS" pitchFamily="66" charset="0"/>
              </a:rPr>
              <a:t>th</a:t>
            </a:r>
            <a:r>
              <a:rPr lang="en-IE" sz="2800" b="1" dirty="0" smtClean="0">
                <a:latin typeface="Comic Sans MS" pitchFamily="66" charset="0"/>
              </a:rPr>
              <a:t> Class child who escorts them the yard.</a:t>
            </a:r>
          </a:p>
          <a:p>
            <a:r>
              <a:rPr lang="en-IE" sz="2800" b="1" dirty="0" smtClean="0">
                <a:latin typeface="Comic Sans MS" pitchFamily="66" charset="0"/>
              </a:rPr>
              <a:t>Feedback on this has been hugely positive for you as parents and the children.</a:t>
            </a:r>
            <a:endParaRPr lang="en-IE" sz="2800" b="1" dirty="0">
              <a:latin typeface="Comic Sans MS" pitchFamily="66" charset="0"/>
            </a:endParaRPr>
          </a:p>
          <a:p>
            <a:r>
              <a:rPr lang="en-IE" b="1" dirty="0">
                <a:latin typeface="Comic Sans MS" pitchFamily="66" charset="0"/>
              </a:rPr>
              <a:t>The school is legally obliged to report children who have missed more than 20 days to the National Education Welfare Board.</a:t>
            </a:r>
          </a:p>
          <a:p>
            <a:endParaRPr lang="en-IE" dirty="0"/>
          </a:p>
        </p:txBody>
      </p:sp>
    </p:spTree>
    <p:extLst>
      <p:ext uri="{BB962C8B-B14F-4D97-AF65-F5344CB8AC3E}">
        <p14:creationId xmlns:p14="http://schemas.microsoft.com/office/powerpoint/2010/main" val="1898953745"/>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857256"/>
          </a:xfrm>
        </p:spPr>
        <p:txBody>
          <a:bodyPr>
            <a:normAutofit fontScale="90000"/>
          </a:bodyPr>
          <a:lstStyle/>
          <a:p>
            <a:pPr algn="ctr"/>
            <a:r>
              <a:rPr lang="en-IE" b="1" u="sng" dirty="0" smtClean="0">
                <a:latin typeface="Comic Sans MS" pitchFamily="66" charset="0"/>
              </a:rPr>
              <a:t>Extra Curricular Activities</a:t>
            </a:r>
            <a:r>
              <a:rPr lang="en-IE" b="1" u="sng" dirty="0">
                <a:latin typeface="Comic Sans MS" pitchFamily="66" charset="0"/>
              </a:rPr>
              <a:t>.</a:t>
            </a:r>
            <a:endParaRPr lang="en-US" b="1" u="sng" dirty="0">
              <a:latin typeface="Comic Sans MS" pitchFamily="66" charset="0"/>
            </a:endParaRPr>
          </a:p>
        </p:txBody>
      </p:sp>
      <p:sp>
        <p:nvSpPr>
          <p:cNvPr id="3" name="Content Placeholder 2"/>
          <p:cNvSpPr>
            <a:spLocks noGrp="1"/>
          </p:cNvSpPr>
          <p:nvPr>
            <p:ph idx="1"/>
          </p:nvPr>
        </p:nvSpPr>
        <p:spPr>
          <a:xfrm>
            <a:off x="214282" y="1196752"/>
            <a:ext cx="6445950" cy="5328592"/>
          </a:xfrm>
        </p:spPr>
        <p:txBody>
          <a:bodyPr>
            <a:normAutofit fontScale="77500" lnSpcReduction="20000"/>
          </a:bodyPr>
          <a:lstStyle/>
          <a:p>
            <a:pPr marL="0" indent="0">
              <a:buNone/>
            </a:pPr>
            <a:endParaRPr lang="en-IE" sz="1500" b="1" dirty="0" smtClean="0">
              <a:latin typeface="Comic Sans MS" pitchFamily="66" charset="0"/>
            </a:endParaRPr>
          </a:p>
          <a:p>
            <a:r>
              <a:rPr lang="en-IE" sz="1700" b="1" dirty="0" smtClean="0">
                <a:latin typeface="Comic Sans MS" pitchFamily="66" charset="0"/>
              </a:rPr>
              <a:t>Buddy System </a:t>
            </a:r>
          </a:p>
          <a:p>
            <a:r>
              <a:rPr lang="en-IE" sz="1700" b="1" dirty="0" smtClean="0">
                <a:latin typeface="Comic Sans MS" pitchFamily="66" charset="0"/>
              </a:rPr>
              <a:t>Christmas Plays / Concert</a:t>
            </a:r>
          </a:p>
          <a:p>
            <a:r>
              <a:rPr lang="en-IE" sz="1700" b="1" dirty="0" smtClean="0">
                <a:latin typeface="Comic Sans MS" pitchFamily="66" charset="0"/>
              </a:rPr>
              <a:t>Maths Week / Science Week</a:t>
            </a:r>
          </a:p>
          <a:p>
            <a:r>
              <a:rPr lang="en-IE" sz="1700" b="1" dirty="0" smtClean="0">
                <a:latin typeface="Comic Sans MS" pitchFamily="66" charset="0"/>
              </a:rPr>
              <a:t>ICT: 30 Chromebooks and 35 Tablets</a:t>
            </a:r>
          </a:p>
          <a:p>
            <a:r>
              <a:rPr lang="en-IE" sz="1700" b="1" dirty="0" smtClean="0">
                <a:latin typeface="Comic Sans MS" pitchFamily="66" charset="0"/>
              </a:rPr>
              <a:t>Grandparents’ Day, Friendship Week, Well –being Week and St. Brigid’s Day Cross making</a:t>
            </a:r>
          </a:p>
          <a:p>
            <a:r>
              <a:rPr lang="en-IE" sz="1700" b="1" dirty="0" smtClean="0">
                <a:latin typeface="Comic Sans MS" pitchFamily="66" charset="0"/>
              </a:rPr>
              <a:t>Credit Union Quiz Competition</a:t>
            </a:r>
          </a:p>
          <a:p>
            <a:r>
              <a:rPr lang="en-IE" sz="1700" b="1" dirty="0" err="1">
                <a:latin typeface="Comic Sans MS" pitchFamily="66" charset="0"/>
              </a:rPr>
              <a:t>Tráth</a:t>
            </a:r>
            <a:r>
              <a:rPr lang="en-IE" sz="1700" b="1" dirty="0">
                <a:latin typeface="Comic Sans MS" pitchFamily="66" charset="0"/>
              </a:rPr>
              <a:t> </a:t>
            </a:r>
            <a:r>
              <a:rPr lang="en-IE" sz="1700" b="1" dirty="0" err="1" smtClean="0">
                <a:latin typeface="Comic Sans MS" pitchFamily="66" charset="0"/>
              </a:rPr>
              <a:t>na</a:t>
            </a:r>
            <a:r>
              <a:rPr lang="en-IE" sz="1700" b="1" dirty="0" smtClean="0">
                <a:latin typeface="Comic Sans MS" pitchFamily="66" charset="0"/>
              </a:rPr>
              <a:t> </a:t>
            </a:r>
            <a:r>
              <a:rPr lang="en-IE" sz="1700" b="1" dirty="0" err="1">
                <a:latin typeface="Comic Sans MS" pitchFamily="66" charset="0"/>
              </a:rPr>
              <a:t>gCeist</a:t>
            </a:r>
            <a:r>
              <a:rPr lang="en-IE" sz="1700" b="1" dirty="0">
                <a:latin typeface="Comic Sans MS" pitchFamily="66" charset="0"/>
              </a:rPr>
              <a:t> </a:t>
            </a:r>
          </a:p>
          <a:p>
            <a:r>
              <a:rPr lang="en-IE" sz="1700" b="1" dirty="0">
                <a:latin typeface="Comic Sans MS" pitchFamily="66" charset="0"/>
              </a:rPr>
              <a:t>National Spelling </a:t>
            </a:r>
            <a:r>
              <a:rPr lang="en-IE" sz="1700" b="1" dirty="0" smtClean="0">
                <a:latin typeface="Comic Sans MS" pitchFamily="66" charset="0"/>
              </a:rPr>
              <a:t>Bee</a:t>
            </a:r>
          </a:p>
          <a:p>
            <a:r>
              <a:rPr lang="en-IE" sz="1700" b="1" dirty="0" smtClean="0">
                <a:latin typeface="Comic Sans MS" pitchFamily="66" charset="0"/>
              </a:rPr>
              <a:t>Seachtain na Gaeilge and Lá Glás </a:t>
            </a:r>
          </a:p>
          <a:p>
            <a:r>
              <a:rPr lang="en-IE" sz="1700" b="1" dirty="0" smtClean="0">
                <a:latin typeface="Comic Sans MS" pitchFamily="66" charset="0"/>
              </a:rPr>
              <a:t>School Tours and Field Trips </a:t>
            </a:r>
          </a:p>
          <a:p>
            <a:r>
              <a:rPr lang="en-IE" sz="1700" b="1" dirty="0" smtClean="0">
                <a:latin typeface="Comic Sans MS" pitchFamily="66" charset="0"/>
              </a:rPr>
              <a:t>Swimming in </a:t>
            </a:r>
            <a:r>
              <a:rPr lang="en-IE" sz="1700" b="1" dirty="0" err="1" smtClean="0">
                <a:latin typeface="Comic Sans MS" pitchFamily="66" charset="0"/>
              </a:rPr>
              <a:t>Kells</a:t>
            </a:r>
            <a:r>
              <a:rPr lang="en-IE" sz="1700" b="1" dirty="0" smtClean="0">
                <a:latin typeface="Comic Sans MS" pitchFamily="66" charset="0"/>
              </a:rPr>
              <a:t> Swimming Pool (resumed this year for all children from senior infants to 6</a:t>
            </a:r>
            <a:r>
              <a:rPr lang="en-IE" sz="1700" b="1" baseline="30000" dirty="0" smtClean="0">
                <a:latin typeface="Comic Sans MS" pitchFamily="66" charset="0"/>
              </a:rPr>
              <a:t>th</a:t>
            </a:r>
            <a:r>
              <a:rPr lang="en-IE" sz="1700" b="1" dirty="0" smtClean="0">
                <a:latin typeface="Comic Sans MS" pitchFamily="66" charset="0"/>
              </a:rPr>
              <a:t> Class)</a:t>
            </a:r>
          </a:p>
          <a:p>
            <a:r>
              <a:rPr lang="en-IE" sz="1700" b="1" dirty="0">
                <a:latin typeface="Comic Sans MS" pitchFamily="66" charset="0"/>
              </a:rPr>
              <a:t>5</a:t>
            </a:r>
            <a:r>
              <a:rPr lang="en-IE" sz="1700" b="1" dirty="0" smtClean="0">
                <a:latin typeface="Comic Sans MS" pitchFamily="66" charset="0"/>
              </a:rPr>
              <a:t> Green School Flags and School Garden (Pride of Place)</a:t>
            </a:r>
          </a:p>
          <a:p>
            <a:r>
              <a:rPr lang="en-IE" sz="1700" b="1" dirty="0" smtClean="0">
                <a:latin typeface="Comic Sans MS" pitchFamily="66" charset="0"/>
              </a:rPr>
              <a:t>Active School Flag, Active Schools’ Week and Sports Day</a:t>
            </a:r>
          </a:p>
          <a:p>
            <a:r>
              <a:rPr lang="en-IE" sz="1700" b="1" dirty="0" smtClean="0">
                <a:latin typeface="Comic Sans MS" pitchFamily="66" charset="0"/>
              </a:rPr>
              <a:t>Healthy Eating Committee</a:t>
            </a:r>
          </a:p>
          <a:p>
            <a:r>
              <a:rPr lang="en-IE" sz="1700" b="1" dirty="0" smtClean="0">
                <a:latin typeface="Comic Sans MS" pitchFamily="66" charset="0"/>
              </a:rPr>
              <a:t>First Confession and Holy Communion (2</a:t>
            </a:r>
            <a:r>
              <a:rPr lang="en-IE" sz="1700" b="1" baseline="30000" dirty="0" smtClean="0">
                <a:latin typeface="Comic Sans MS" pitchFamily="66" charset="0"/>
              </a:rPr>
              <a:t>nd</a:t>
            </a:r>
            <a:r>
              <a:rPr lang="en-IE" sz="1700" b="1" dirty="0" smtClean="0">
                <a:latin typeface="Comic Sans MS" pitchFamily="66" charset="0"/>
              </a:rPr>
              <a:t> class)</a:t>
            </a:r>
          </a:p>
          <a:p>
            <a:r>
              <a:rPr lang="en-IE" sz="1700" b="1" dirty="0" smtClean="0">
                <a:latin typeface="Comic Sans MS" pitchFamily="66" charset="0"/>
              </a:rPr>
              <a:t>Confirmation (6</a:t>
            </a:r>
            <a:r>
              <a:rPr lang="en-IE" sz="1700" b="1" baseline="30000" dirty="0" smtClean="0">
                <a:latin typeface="Comic Sans MS" pitchFamily="66" charset="0"/>
              </a:rPr>
              <a:t>th</a:t>
            </a:r>
            <a:r>
              <a:rPr lang="en-IE" sz="1700" b="1" dirty="0" smtClean="0">
                <a:latin typeface="Comic Sans MS" pitchFamily="66" charset="0"/>
              </a:rPr>
              <a:t> class) </a:t>
            </a:r>
          </a:p>
          <a:p>
            <a:r>
              <a:rPr lang="en-IE" sz="1700" b="1" dirty="0" smtClean="0">
                <a:latin typeface="Comic Sans MS" pitchFamily="66" charset="0"/>
              </a:rPr>
              <a:t>Internal school hurling ,football (fundamentals Junior Infants – 2</a:t>
            </a:r>
            <a:r>
              <a:rPr lang="en-IE" sz="1700" b="1" baseline="30000" dirty="0" smtClean="0">
                <a:latin typeface="Comic Sans MS" pitchFamily="66" charset="0"/>
              </a:rPr>
              <a:t>nd </a:t>
            </a:r>
            <a:r>
              <a:rPr lang="en-IE" sz="1700" b="1" dirty="0" smtClean="0">
                <a:latin typeface="Comic Sans MS" pitchFamily="66" charset="0"/>
              </a:rPr>
              <a:t>and 3</a:t>
            </a:r>
            <a:r>
              <a:rPr lang="en-IE" sz="1700" b="1" baseline="30000" dirty="0" smtClean="0">
                <a:latin typeface="Comic Sans MS" pitchFamily="66" charset="0"/>
              </a:rPr>
              <a:t>rd</a:t>
            </a:r>
            <a:r>
              <a:rPr lang="en-IE" sz="1700" b="1" dirty="0" smtClean="0">
                <a:latin typeface="Comic Sans MS" pitchFamily="66" charset="0"/>
              </a:rPr>
              <a:t> – 6</a:t>
            </a:r>
            <a:r>
              <a:rPr lang="en-IE" sz="1700" b="1" baseline="30000" dirty="0" smtClean="0">
                <a:latin typeface="Comic Sans MS" pitchFamily="66" charset="0"/>
              </a:rPr>
              <a:t>th</a:t>
            </a:r>
            <a:r>
              <a:rPr lang="en-IE" sz="1700" b="1" dirty="0" smtClean="0">
                <a:latin typeface="Comic Sans MS" pitchFamily="66" charset="0"/>
              </a:rPr>
              <a:t> participated in the GAA All Star Programme) </a:t>
            </a:r>
          </a:p>
          <a:p>
            <a:r>
              <a:rPr lang="en-IE" sz="1700" b="1" dirty="0" smtClean="0">
                <a:latin typeface="Comic Sans MS" pitchFamily="66" charset="0"/>
              </a:rPr>
              <a:t>Inter school gaelic football, hurling, camogie, olympic handball, basketball, rounder's and soccer competitions. </a:t>
            </a:r>
          </a:p>
          <a:p>
            <a:r>
              <a:rPr lang="en-IE" sz="1700" b="1" dirty="0" smtClean="0">
                <a:latin typeface="Comic Sans MS" pitchFamily="66" charset="0"/>
              </a:rPr>
              <a:t>Choir Teacher (Lisa Rooney)</a:t>
            </a:r>
          </a:p>
          <a:p>
            <a:r>
              <a:rPr lang="en-IE" sz="1700" b="1" dirty="0" smtClean="0">
                <a:latin typeface="Comic Sans MS" pitchFamily="66" charset="0"/>
              </a:rPr>
              <a:t>Music teacher </a:t>
            </a:r>
            <a:endParaRPr lang="en-IE" sz="1700" b="1" dirty="0">
              <a:latin typeface="Comic Sans MS" pitchFamily="66" charset="0"/>
            </a:endParaRPr>
          </a:p>
          <a:p>
            <a:r>
              <a:rPr lang="en-IE" sz="1700" b="1" dirty="0" smtClean="0">
                <a:latin typeface="Comic Sans MS" pitchFamily="66" charset="0"/>
              </a:rPr>
              <a:t>School library</a:t>
            </a:r>
          </a:p>
          <a:p>
            <a:r>
              <a:rPr lang="en-IE" sz="1700" b="1" dirty="0" smtClean="0">
                <a:latin typeface="Comic Sans MS" pitchFamily="66" charset="0"/>
              </a:rPr>
              <a:t>European Language Teacher (New Curriculum) </a:t>
            </a:r>
          </a:p>
        </p:txBody>
      </p:sp>
      <p:pic>
        <p:nvPicPr>
          <p:cNvPr id="5122" name="Picture 2" descr="C:\Program Files\Microsoft Office\MEDIA\CAGCAT10\j0299763.wmf"/>
          <p:cNvPicPr>
            <a:picLocks noChangeAspect="1" noChangeArrowheads="1"/>
          </p:cNvPicPr>
          <p:nvPr/>
        </p:nvPicPr>
        <p:blipFill>
          <a:blip r:embed="rId3" cstate="print"/>
          <a:srcRect/>
          <a:stretch>
            <a:fillRect/>
          </a:stretch>
        </p:blipFill>
        <p:spPr bwMode="auto">
          <a:xfrm>
            <a:off x="6628785" y="1844824"/>
            <a:ext cx="2144281" cy="2376264"/>
          </a:xfrm>
          <a:prstGeom prst="rect">
            <a:avLst/>
          </a:prstGeom>
          <a:noFill/>
        </p:spPr>
      </p:pic>
      <p:pic>
        <p:nvPicPr>
          <p:cNvPr id="5124" name="Picture 4" descr="C:\Users\odonnell\AppData\Local\Microsoft\Windows\Temporary Internet Files\Content.IE5\AY6D92Q3\MCj03383180000[1].wmf"/>
          <p:cNvPicPr>
            <a:picLocks noChangeAspect="1" noChangeArrowheads="1"/>
          </p:cNvPicPr>
          <p:nvPr/>
        </p:nvPicPr>
        <p:blipFill>
          <a:blip r:embed="rId4" cstate="print"/>
          <a:srcRect/>
          <a:stretch>
            <a:fillRect/>
          </a:stretch>
        </p:blipFill>
        <p:spPr bwMode="auto">
          <a:xfrm>
            <a:off x="6660232" y="4509120"/>
            <a:ext cx="2304256" cy="2074551"/>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871400"/>
            <a:ext cx="4443693" cy="2921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6664" y="404664"/>
            <a:ext cx="8229600" cy="1008112"/>
          </a:xfrm>
        </p:spPr>
        <p:txBody>
          <a:bodyPr>
            <a:noAutofit/>
          </a:bodyPr>
          <a:lstStyle/>
          <a:p>
            <a:r>
              <a:rPr lang="en-IE" sz="4000" b="1" u="sng" dirty="0" smtClean="0">
                <a:latin typeface="Comic Sans MS" pitchFamily="66" charset="0"/>
              </a:rPr>
              <a:t>Green Schools Programme – Flags to date </a:t>
            </a:r>
            <a:endParaRPr lang="en-IE" sz="4000" b="1" u="sng" dirty="0">
              <a:latin typeface="Comic Sans MS" pitchFamily="66" charset="0"/>
            </a:endParaRPr>
          </a:p>
        </p:txBody>
      </p:sp>
      <p:sp>
        <p:nvSpPr>
          <p:cNvPr id="5" name="TextBox 4"/>
          <p:cNvSpPr txBox="1"/>
          <p:nvPr/>
        </p:nvSpPr>
        <p:spPr>
          <a:xfrm>
            <a:off x="156664" y="1640417"/>
            <a:ext cx="4055296" cy="3416320"/>
          </a:xfrm>
          <a:prstGeom prst="rect">
            <a:avLst/>
          </a:prstGeom>
          <a:noFill/>
        </p:spPr>
        <p:txBody>
          <a:bodyPr wrap="square" rtlCol="0">
            <a:spAutoFit/>
          </a:bodyPr>
          <a:lstStyle/>
          <a:p>
            <a:pPr marL="342900" indent="-342900">
              <a:buFont typeface="+mj-lt"/>
              <a:buAutoNum type="arabicPeriod"/>
            </a:pPr>
            <a:r>
              <a:rPr lang="en-IE" sz="3600" b="1" dirty="0" smtClean="0">
                <a:latin typeface="Comic Sans MS" panose="030F0702030302020204" pitchFamily="66" charset="0"/>
              </a:rPr>
              <a:t>Litter and Waste</a:t>
            </a:r>
          </a:p>
          <a:p>
            <a:pPr marL="342900" indent="-342900">
              <a:buFont typeface="+mj-lt"/>
              <a:buAutoNum type="arabicPeriod"/>
            </a:pPr>
            <a:r>
              <a:rPr lang="en-IE" sz="3600" b="1" dirty="0" smtClean="0">
                <a:latin typeface="Comic Sans MS" panose="030F0702030302020204" pitchFamily="66" charset="0"/>
              </a:rPr>
              <a:t>Energy</a:t>
            </a:r>
          </a:p>
          <a:p>
            <a:pPr marL="342900" indent="-342900">
              <a:buFont typeface="+mj-lt"/>
              <a:buAutoNum type="arabicPeriod"/>
            </a:pPr>
            <a:r>
              <a:rPr lang="en-IE" sz="3600" b="1" dirty="0" smtClean="0">
                <a:latin typeface="Comic Sans MS" panose="030F0702030302020204" pitchFamily="66" charset="0"/>
              </a:rPr>
              <a:t>Water</a:t>
            </a:r>
          </a:p>
          <a:p>
            <a:pPr marL="342900" indent="-342900">
              <a:buFont typeface="+mj-lt"/>
              <a:buAutoNum type="arabicPeriod"/>
            </a:pPr>
            <a:r>
              <a:rPr lang="en-IE" sz="3600" b="1" dirty="0" smtClean="0">
                <a:latin typeface="Comic Sans MS" panose="030F0702030302020204" pitchFamily="66" charset="0"/>
              </a:rPr>
              <a:t>Travel</a:t>
            </a:r>
          </a:p>
          <a:p>
            <a:pPr marL="342900" indent="-342900">
              <a:buFont typeface="+mj-lt"/>
              <a:buAutoNum type="arabicPeriod"/>
            </a:pPr>
            <a:r>
              <a:rPr lang="en-US" sz="3600" b="1" dirty="0" smtClean="0">
                <a:latin typeface="Comic Sans MS" panose="030F0702030302020204" pitchFamily="66" charset="0"/>
              </a:rPr>
              <a:t>Biodiversity</a:t>
            </a:r>
            <a:endParaRPr lang="en-IE" sz="3600" b="1" dirty="0">
              <a:latin typeface="Comic Sans MS" panose="030F0702030302020204" pitchFamily="66"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902574"/>
            <a:ext cx="4443693" cy="289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3572</TotalTime>
  <Words>1699</Words>
  <Application>Microsoft Office PowerPoint</Application>
  <PresentationFormat>On-screen Show (4:3)</PresentationFormat>
  <Paragraphs>195</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Scoil Mhuire, Robinstown Co. Meath</vt:lpstr>
      <vt:lpstr>       Dear Parents/Guardians,</vt:lpstr>
      <vt:lpstr>School Community.</vt:lpstr>
      <vt:lpstr>General Information. </vt:lpstr>
      <vt:lpstr>Communication</vt:lpstr>
      <vt:lpstr>DataBiz Eolas App</vt:lpstr>
      <vt:lpstr>Punctuality and Attendance</vt:lpstr>
      <vt:lpstr>Extra Curricular Activities.</vt:lpstr>
      <vt:lpstr>Green Schools Programme – Flags to date </vt:lpstr>
      <vt:lpstr>Little Acorns</vt:lpstr>
      <vt:lpstr>School Tours  - Educational tours: Library / Solstice / Museums / Historical Sites / places of interest. </vt:lpstr>
      <vt:lpstr>IT</vt:lpstr>
      <vt:lpstr>Cairde an Chlóis</vt:lpstr>
      <vt:lpstr>Cairde an Chlóis</vt:lpstr>
      <vt:lpstr>Infant Yard</vt:lpstr>
      <vt:lpstr>Ms. Brady’s Outdoor Classroom / Sensory Garden</vt:lpstr>
      <vt:lpstr>Before Your Child Starts</vt:lpstr>
      <vt:lpstr>First Day At School.</vt:lpstr>
      <vt:lpstr>First Day at School</vt:lpstr>
      <vt:lpstr>Do.......................................</vt:lpstr>
      <vt:lpstr>School Books</vt:lpstr>
      <vt:lpstr>Healthy Eating</vt:lpstr>
      <vt:lpstr>Lunches</vt:lpstr>
      <vt:lpstr>The Lunch Bag</vt:lpstr>
      <vt:lpstr>Homework</vt:lpstr>
      <vt:lpstr>PowerPoint Presentation</vt:lpstr>
      <vt:lpstr>Little Robins</vt:lpstr>
      <vt:lpstr>       </vt:lpstr>
      <vt:lpstr>Thank you for coming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Joseph’s National School Kilmessan Co. Meath</dc:title>
  <dc:creator>Windows User</dc:creator>
  <cp:lastModifiedBy>Gerard Bradley</cp:lastModifiedBy>
  <cp:revision>320</cp:revision>
  <cp:lastPrinted>2015-05-25T11:05:58Z</cp:lastPrinted>
  <dcterms:created xsi:type="dcterms:W3CDTF">2010-03-11T19:21:41Z</dcterms:created>
  <dcterms:modified xsi:type="dcterms:W3CDTF">2024-05-30T08:16:56Z</dcterms:modified>
</cp:coreProperties>
</file>