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handoutMasterIdLst>
    <p:handoutMasterId r:id="rId65"/>
  </p:handoutMasterIdLst>
  <p:sldIdLst>
    <p:sldId id="271" r:id="rId2"/>
    <p:sldId id="343" r:id="rId3"/>
    <p:sldId id="257" r:id="rId4"/>
    <p:sldId id="272" r:id="rId5"/>
    <p:sldId id="344" r:id="rId6"/>
    <p:sldId id="345" r:id="rId7"/>
    <p:sldId id="264" r:id="rId8"/>
    <p:sldId id="285" r:id="rId9"/>
    <p:sldId id="336" r:id="rId10"/>
    <p:sldId id="332" r:id="rId11"/>
    <p:sldId id="333" r:id="rId12"/>
    <p:sldId id="265" r:id="rId13"/>
    <p:sldId id="278" r:id="rId14"/>
    <p:sldId id="290" r:id="rId15"/>
    <p:sldId id="335" r:id="rId16"/>
    <p:sldId id="267" r:id="rId17"/>
    <p:sldId id="334" r:id="rId18"/>
    <p:sldId id="308" r:id="rId19"/>
    <p:sldId id="340" r:id="rId20"/>
    <p:sldId id="299" r:id="rId21"/>
    <p:sldId id="319" r:id="rId22"/>
    <p:sldId id="324" r:id="rId23"/>
    <p:sldId id="268" r:id="rId24"/>
    <p:sldId id="327" r:id="rId25"/>
    <p:sldId id="294" r:id="rId26"/>
    <p:sldId id="302" r:id="rId27"/>
    <p:sldId id="304" r:id="rId28"/>
    <p:sldId id="305" r:id="rId29"/>
    <p:sldId id="282" r:id="rId30"/>
    <p:sldId id="296" r:id="rId31"/>
    <p:sldId id="321" r:id="rId32"/>
    <p:sldId id="297" r:id="rId33"/>
    <p:sldId id="315" r:id="rId34"/>
    <p:sldId id="325" r:id="rId35"/>
    <p:sldId id="306" r:id="rId36"/>
    <p:sldId id="313" r:id="rId37"/>
    <p:sldId id="311" r:id="rId38"/>
    <p:sldId id="316" r:id="rId39"/>
    <p:sldId id="342" r:id="rId40"/>
    <p:sldId id="307" r:id="rId41"/>
    <p:sldId id="312" r:id="rId42"/>
    <p:sldId id="341" r:id="rId43"/>
    <p:sldId id="292" r:id="rId44"/>
    <p:sldId id="322" r:id="rId45"/>
    <p:sldId id="262" r:id="rId46"/>
    <p:sldId id="293" r:id="rId47"/>
    <p:sldId id="275" r:id="rId48"/>
    <p:sldId id="286" r:id="rId49"/>
    <p:sldId id="346" r:id="rId50"/>
    <p:sldId id="287" r:id="rId51"/>
    <p:sldId id="326" r:id="rId52"/>
    <p:sldId id="288" r:id="rId53"/>
    <p:sldId id="328" r:id="rId54"/>
    <p:sldId id="331" r:id="rId55"/>
    <p:sldId id="330" r:id="rId56"/>
    <p:sldId id="339" r:id="rId57"/>
    <p:sldId id="338" r:id="rId58"/>
    <p:sldId id="289" r:id="rId59"/>
    <p:sldId id="317" r:id="rId60"/>
    <p:sldId id="323" r:id="rId61"/>
    <p:sldId id="318" r:id="rId62"/>
    <p:sldId id="337" r:id="rId6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9" autoAdjust="0"/>
    <p:restoredTop sz="94662" autoAdjust="0"/>
  </p:normalViewPr>
  <p:slideViewPr>
    <p:cSldViewPr>
      <p:cViewPr>
        <p:scale>
          <a:sx n="52" d="100"/>
          <a:sy n="52" d="100"/>
        </p:scale>
        <p:origin x="-2342" y="-739"/>
      </p:cViewPr>
      <p:guideLst>
        <p:guide orient="horz" pos="2160"/>
        <p:guide pos="2880"/>
      </p:guideLst>
    </p:cSldViewPr>
  </p:slideViewPr>
  <p:outlineViewPr>
    <p:cViewPr>
      <p:scale>
        <a:sx n="33" d="100"/>
        <a:sy n="33" d="100"/>
      </p:scale>
      <p:origin x="54"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443" cy="495624"/>
          </a:xfrm>
          <a:prstGeom prst="rect">
            <a:avLst/>
          </a:prstGeom>
        </p:spPr>
        <p:txBody>
          <a:bodyPr vert="horz" lIns="90507" tIns="45254" rIns="90507" bIns="45254" rtlCol="0"/>
          <a:lstStyle>
            <a:lvl1pPr algn="l">
              <a:defRPr sz="1200"/>
            </a:lvl1pPr>
          </a:lstStyle>
          <a:p>
            <a:endParaRPr lang="en-IE" dirty="0"/>
          </a:p>
        </p:txBody>
      </p:sp>
      <p:sp>
        <p:nvSpPr>
          <p:cNvPr id="3" name="Date Placeholder 2"/>
          <p:cNvSpPr>
            <a:spLocks noGrp="1"/>
          </p:cNvSpPr>
          <p:nvPr>
            <p:ph type="dt" sz="quarter" idx="1"/>
          </p:nvPr>
        </p:nvSpPr>
        <p:spPr>
          <a:xfrm>
            <a:off x="3849664" y="1"/>
            <a:ext cx="2946442" cy="495624"/>
          </a:xfrm>
          <a:prstGeom prst="rect">
            <a:avLst/>
          </a:prstGeom>
        </p:spPr>
        <p:txBody>
          <a:bodyPr vert="horz" lIns="90507" tIns="45254" rIns="90507" bIns="45254" rtlCol="0"/>
          <a:lstStyle>
            <a:lvl1pPr algn="r">
              <a:defRPr sz="1200"/>
            </a:lvl1pPr>
          </a:lstStyle>
          <a:p>
            <a:r>
              <a:rPr lang="en-US" smtClean="0"/>
              <a:t>27/5/2015</a:t>
            </a:r>
            <a:endParaRPr lang="en-IE" dirty="0"/>
          </a:p>
        </p:txBody>
      </p:sp>
      <p:sp>
        <p:nvSpPr>
          <p:cNvPr id="4" name="Footer Placeholder 3"/>
          <p:cNvSpPr>
            <a:spLocks noGrp="1"/>
          </p:cNvSpPr>
          <p:nvPr>
            <p:ph type="ftr" sz="quarter" idx="2"/>
          </p:nvPr>
        </p:nvSpPr>
        <p:spPr>
          <a:xfrm>
            <a:off x="2" y="9427867"/>
            <a:ext cx="2946443" cy="497197"/>
          </a:xfrm>
          <a:prstGeom prst="rect">
            <a:avLst/>
          </a:prstGeom>
        </p:spPr>
        <p:txBody>
          <a:bodyPr vert="horz" lIns="90507" tIns="45254" rIns="90507" bIns="45254" rtlCol="0" anchor="b"/>
          <a:lstStyle>
            <a:lvl1pPr algn="l">
              <a:defRPr sz="1200"/>
            </a:lvl1pPr>
          </a:lstStyle>
          <a:p>
            <a:endParaRPr lang="en-IE" dirty="0"/>
          </a:p>
        </p:txBody>
      </p:sp>
      <p:sp>
        <p:nvSpPr>
          <p:cNvPr id="5" name="Slide Number Placeholder 4"/>
          <p:cNvSpPr>
            <a:spLocks noGrp="1"/>
          </p:cNvSpPr>
          <p:nvPr>
            <p:ph type="sldNum" sz="quarter" idx="3"/>
          </p:nvPr>
        </p:nvSpPr>
        <p:spPr>
          <a:xfrm>
            <a:off x="3849664" y="9427867"/>
            <a:ext cx="2946442" cy="497197"/>
          </a:xfrm>
          <a:prstGeom prst="rect">
            <a:avLst/>
          </a:prstGeom>
        </p:spPr>
        <p:txBody>
          <a:bodyPr vert="horz" lIns="90507" tIns="45254" rIns="90507" bIns="45254" rtlCol="0" anchor="b"/>
          <a:lstStyle>
            <a:lvl1pPr algn="r">
              <a:defRPr sz="1200"/>
            </a:lvl1pPr>
          </a:lstStyle>
          <a:p>
            <a:fld id="{7DA3725C-4D33-4B9A-B6E5-03D67B1AA871}" type="slidenum">
              <a:rPr lang="en-IE" smtClean="0"/>
              <a:pPr/>
              <a:t>‹#›</a:t>
            </a:fld>
            <a:endParaRPr lang="en-IE" dirty="0"/>
          </a:p>
        </p:txBody>
      </p:sp>
    </p:spTree>
    <p:extLst>
      <p:ext uri="{BB962C8B-B14F-4D97-AF65-F5344CB8AC3E}">
        <p14:creationId xmlns:p14="http://schemas.microsoft.com/office/powerpoint/2010/main" val="201900314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5566" tIns="47784" rIns="95566" bIns="47784" rtlCol="0"/>
          <a:lstStyle>
            <a:lvl1pPr algn="l">
              <a:defRPr sz="1300"/>
            </a:lvl1pPr>
          </a:lstStyle>
          <a:p>
            <a:endParaRPr lang="en-US" dirty="0"/>
          </a:p>
        </p:txBody>
      </p:sp>
      <p:sp>
        <p:nvSpPr>
          <p:cNvPr id="3" name="Date Placeholder 2"/>
          <p:cNvSpPr>
            <a:spLocks noGrp="1"/>
          </p:cNvSpPr>
          <p:nvPr>
            <p:ph type="dt" idx="1"/>
          </p:nvPr>
        </p:nvSpPr>
        <p:spPr>
          <a:xfrm>
            <a:off x="3850445" y="1"/>
            <a:ext cx="2945659" cy="496332"/>
          </a:xfrm>
          <a:prstGeom prst="rect">
            <a:avLst/>
          </a:prstGeom>
        </p:spPr>
        <p:txBody>
          <a:bodyPr vert="horz" lIns="95566" tIns="47784" rIns="95566" bIns="47784" rtlCol="0"/>
          <a:lstStyle>
            <a:lvl1pPr algn="r">
              <a:defRPr sz="1300"/>
            </a:lvl1pPr>
          </a:lstStyle>
          <a:p>
            <a:r>
              <a:rPr lang="en-US" smtClean="0"/>
              <a:t>27/5/2015</a:t>
            </a:r>
            <a:endParaRPr lang="en-US" dirty="0"/>
          </a:p>
        </p:txBody>
      </p:sp>
      <p:sp>
        <p:nvSpPr>
          <p:cNvPr id="4" name="Slide Image Placeholder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lIns="95566" tIns="47784" rIns="95566" bIns="47784"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6" tIns="47784" rIns="95566" bIns="477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5566" tIns="47784" rIns="95566" bIns="47784"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5566" tIns="47784" rIns="95566" bIns="47784" rtlCol="0" anchor="b"/>
          <a:lstStyle>
            <a:lvl1pPr algn="r">
              <a:defRPr sz="1300"/>
            </a:lvl1pPr>
          </a:lstStyle>
          <a:p>
            <a:fld id="{9143C4B9-7CBE-401A-B60B-EFDFDF4634A6}" type="slidenum">
              <a:rPr lang="en-US" smtClean="0"/>
              <a:pPr/>
              <a:t>‹#›</a:t>
            </a:fld>
            <a:endParaRPr lang="en-US" dirty="0"/>
          </a:p>
        </p:txBody>
      </p:sp>
    </p:spTree>
    <p:extLst>
      <p:ext uri="{BB962C8B-B14F-4D97-AF65-F5344CB8AC3E}">
        <p14:creationId xmlns:p14="http://schemas.microsoft.com/office/powerpoint/2010/main" val="142532039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1</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14</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134294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16</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20</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23</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29</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103855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35</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385847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43</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2341039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45</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46</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1171460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47</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3</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48</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315779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50</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2670233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52</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3539529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58</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170316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4</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p:txBody>
      </p:sp>
      <p:sp>
        <p:nvSpPr>
          <p:cNvPr id="4" name="Date Placeholder 3"/>
          <p:cNvSpPr>
            <a:spLocks noGrp="1"/>
          </p:cNvSpPr>
          <p:nvPr>
            <p:ph type="dt" idx="10"/>
          </p:nvPr>
        </p:nvSpPr>
        <p:spPr/>
        <p:txBody>
          <a:bodyPr/>
          <a:lstStyle/>
          <a:p>
            <a:r>
              <a:rPr lang="en-US" smtClean="0"/>
              <a:t>27/5/2015</a:t>
            </a:r>
            <a:endParaRPr lang="en-US" dirty="0"/>
          </a:p>
        </p:txBody>
      </p:sp>
      <p:sp>
        <p:nvSpPr>
          <p:cNvPr id="5" name="Slide Number Placeholder 4"/>
          <p:cNvSpPr>
            <a:spLocks noGrp="1"/>
          </p:cNvSpPr>
          <p:nvPr>
            <p:ph type="sldNum" sz="quarter" idx="11"/>
          </p:nvPr>
        </p:nvSpPr>
        <p:spPr/>
        <p:txBody>
          <a:bodyPr/>
          <a:lstStyle/>
          <a:p>
            <a:fld id="{9143C4B9-7CBE-401A-B60B-EFDFDF4634A6}" type="slidenum">
              <a:rPr lang="en-US" smtClean="0"/>
              <a:pPr/>
              <a:t>5</a:t>
            </a:fld>
            <a:endParaRPr lang="en-US" dirty="0"/>
          </a:p>
        </p:txBody>
      </p:sp>
    </p:spTree>
    <p:extLst>
      <p:ext uri="{BB962C8B-B14F-4D97-AF65-F5344CB8AC3E}">
        <p14:creationId xmlns:p14="http://schemas.microsoft.com/office/powerpoint/2010/main" val="381657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6</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7</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8</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149603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3C4B9-7CBE-401A-B60B-EFDFDF4634A6}" type="slidenum">
              <a:rPr lang="en-US" smtClean="0"/>
              <a:pPr/>
              <a:t>12</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143C4B9-7CBE-401A-B60B-EFDFDF4634A6}" type="slidenum">
              <a:rPr lang="en-US" smtClean="0"/>
              <a:pPr/>
              <a:t>13</a:t>
            </a:fld>
            <a:endParaRPr lang="en-US" dirty="0"/>
          </a:p>
        </p:txBody>
      </p:sp>
      <p:sp>
        <p:nvSpPr>
          <p:cNvPr id="5" name="Date Placeholder 4"/>
          <p:cNvSpPr>
            <a:spLocks noGrp="1"/>
          </p:cNvSpPr>
          <p:nvPr>
            <p:ph type="dt" idx="11"/>
          </p:nvPr>
        </p:nvSpPr>
        <p:spPr/>
        <p:txBody>
          <a:bodyPr/>
          <a:lstStyle/>
          <a:p>
            <a:r>
              <a:rPr lang="en-US" smtClean="0"/>
              <a:t>27/5/2015</a:t>
            </a:r>
            <a:endParaRPr lang="en-US" dirty="0"/>
          </a:p>
        </p:txBody>
      </p:sp>
    </p:spTree>
    <p:extLst>
      <p:ext uri="{BB962C8B-B14F-4D97-AF65-F5344CB8AC3E}">
        <p14:creationId xmlns:p14="http://schemas.microsoft.com/office/powerpoint/2010/main" val="71117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27/5/2015</a:t>
            </a:r>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27/5/2015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27/5/2015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27/5/2015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27/5/2015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27/5/2015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27/5/2015</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27/5/2015</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27/5/2015</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27/5/2015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98A04C-6404-4D3B-A069-EFF9C478B393}" type="slidenum">
              <a:rPr lang="en-US" smtClean="0"/>
              <a:pPr/>
              <a:t>‹#›</a:t>
            </a:fld>
            <a:endParaRPr lang="en-US" dirty="0"/>
          </a:p>
        </p:txBody>
      </p:sp>
    </p:spTree>
  </p:cSld>
  <p:clrMapOvr>
    <a:masterClrMapping/>
  </p:clrMapOvr>
  <p:transition>
    <p:dissolv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27/5/2015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0F98A04C-6404-4D3B-A069-EFF9C478B393}"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27/5/2015</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F98A04C-6404-4D3B-A069-EFF9C478B393}"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robinstownn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robinstownns.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2.wmf"/><Relationship Id="rId4" Type="http://schemas.openxmlformats.org/officeDocument/2006/relationships/image" Target="../media/image71.wmf"/></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b="1" u="sng" dirty="0" smtClean="0">
                <a:latin typeface="Comic Sans MS" pitchFamily="66" charset="0"/>
              </a:rPr>
              <a:t>Scoil Mhuire, Robinstown Co. Meath</a:t>
            </a:r>
            <a:endParaRPr lang="en-US" b="1" u="sng" dirty="0">
              <a:latin typeface="Comic Sans MS" pitchFamily="66" charset="0"/>
            </a:endParaRPr>
          </a:p>
        </p:txBody>
      </p:sp>
      <p:sp>
        <p:nvSpPr>
          <p:cNvPr id="8" name="TextBox 7"/>
          <p:cNvSpPr txBox="1"/>
          <p:nvPr/>
        </p:nvSpPr>
        <p:spPr>
          <a:xfrm>
            <a:off x="755576" y="5373216"/>
            <a:ext cx="7704856" cy="1323439"/>
          </a:xfrm>
          <a:prstGeom prst="rect">
            <a:avLst/>
          </a:prstGeom>
          <a:noFill/>
        </p:spPr>
        <p:txBody>
          <a:bodyPr wrap="square" rtlCol="0">
            <a:spAutoFit/>
          </a:bodyPr>
          <a:lstStyle/>
          <a:p>
            <a:pPr algn="ctr"/>
            <a:r>
              <a:rPr lang="en-IE" sz="4000" b="1" dirty="0" smtClean="0">
                <a:solidFill>
                  <a:schemeClr val="tx2">
                    <a:lumMod val="75000"/>
                  </a:schemeClr>
                </a:solidFill>
                <a:latin typeface="Comic Sans MS" pitchFamily="66" charset="0"/>
              </a:rPr>
              <a:t>Parent/Guardian Information PowerPoint 10</a:t>
            </a:r>
            <a:r>
              <a:rPr lang="en-IE" sz="4000" b="1" baseline="30000" dirty="0" smtClean="0">
                <a:solidFill>
                  <a:schemeClr val="tx2">
                    <a:lumMod val="75000"/>
                  </a:schemeClr>
                </a:solidFill>
                <a:latin typeface="Comic Sans MS" pitchFamily="66" charset="0"/>
              </a:rPr>
              <a:t>th</a:t>
            </a:r>
            <a:r>
              <a:rPr lang="en-IE" sz="4000" b="1" dirty="0" smtClean="0">
                <a:solidFill>
                  <a:schemeClr val="tx2">
                    <a:lumMod val="75000"/>
                  </a:schemeClr>
                </a:solidFill>
                <a:latin typeface="Comic Sans MS" pitchFamily="66" charset="0"/>
              </a:rPr>
              <a:t> May 2023</a:t>
            </a:r>
            <a:endParaRPr lang="en-IE" sz="4000" b="1" dirty="0">
              <a:solidFill>
                <a:schemeClr val="tx2">
                  <a:lumMod val="75000"/>
                </a:schemeClr>
              </a:solidFill>
              <a:latin typeface="Comic Sans MS" pitchFamily="66"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7776864" cy="344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52128"/>
          </a:xfrm>
        </p:spPr>
        <p:txBody>
          <a:bodyPr>
            <a:normAutofit fontScale="90000"/>
          </a:bodyPr>
          <a:lstStyle/>
          <a:p>
            <a:r>
              <a:rPr lang="en-GB" dirty="0" smtClean="0">
                <a:latin typeface="Comic Sans MS" panose="030F0702030302020204" pitchFamily="66" charset="0"/>
              </a:rPr>
              <a:t>B.L.A.S.T (Bringing Live Arts to Students and Teachers )</a:t>
            </a:r>
            <a:endParaRPr lang="en-GB" dirty="0">
              <a:latin typeface="Comic Sans MS" panose="030F0702030302020204" pitchFamily="66" charset="0"/>
            </a:endParaRPr>
          </a:p>
        </p:txBody>
      </p:sp>
      <p:sp>
        <p:nvSpPr>
          <p:cNvPr id="3" name="Content Placeholder 2"/>
          <p:cNvSpPr>
            <a:spLocks noGrp="1"/>
          </p:cNvSpPr>
          <p:nvPr>
            <p:ph idx="1"/>
          </p:nvPr>
        </p:nvSpPr>
        <p:spPr>
          <a:xfrm>
            <a:off x="457200" y="1268760"/>
            <a:ext cx="8229600" cy="5055840"/>
          </a:xfrm>
        </p:spPr>
        <p:txBody>
          <a:bodyPr>
            <a:normAutofit fontScale="92500" lnSpcReduction="20000"/>
          </a:bodyPr>
          <a:lstStyle/>
          <a:p>
            <a:r>
              <a:rPr lang="en-GB" dirty="0" smtClean="0">
                <a:latin typeface="Comic Sans MS" panose="030F0702030302020204" pitchFamily="66" charset="0"/>
              </a:rPr>
              <a:t>It’s a new innovative Arts – in – Education Residency Programme enabling schools to gain support and integration in the area of the Arts.</a:t>
            </a:r>
          </a:p>
          <a:p>
            <a:r>
              <a:rPr lang="en-GB" dirty="0" smtClean="0">
                <a:latin typeface="Comic Sans MS" panose="030F0702030302020204" pitchFamily="66" charset="0"/>
              </a:rPr>
              <a:t>The aim of the scheme is to give pupils in schools all over the country the opportunity to work with a professional artist on unique projects. </a:t>
            </a:r>
          </a:p>
          <a:p>
            <a:r>
              <a:rPr lang="en-GB" dirty="0" smtClean="0">
                <a:latin typeface="Comic Sans MS" panose="030F0702030302020204" pitchFamily="66" charset="0"/>
              </a:rPr>
              <a:t>4</a:t>
            </a:r>
            <a:r>
              <a:rPr lang="en-GB" baseline="30000" dirty="0" smtClean="0">
                <a:latin typeface="Comic Sans MS" panose="030F0702030302020204" pitchFamily="66" charset="0"/>
              </a:rPr>
              <a:t>th</a:t>
            </a:r>
            <a:r>
              <a:rPr lang="en-GB" dirty="0" smtClean="0">
                <a:latin typeface="Comic Sans MS" panose="030F0702030302020204" pitchFamily="66" charset="0"/>
              </a:rPr>
              <a:t> Class have been working with a professional sculptor (Penelope Monaghan) who has spent days with the children and </a:t>
            </a:r>
            <a:r>
              <a:rPr lang="en-GB" dirty="0" err="1" smtClean="0">
                <a:latin typeface="Comic Sans MS" panose="030F0702030302020204" pitchFamily="66" charset="0"/>
              </a:rPr>
              <a:t>Ms.Kearns</a:t>
            </a:r>
            <a:r>
              <a:rPr lang="en-GB" dirty="0" smtClean="0">
                <a:latin typeface="Comic Sans MS" panose="030F0702030302020204" pitchFamily="66" charset="0"/>
              </a:rPr>
              <a:t> in the classroom and on fieldtrips taking them on a creative journey using different forms of clay.</a:t>
            </a:r>
          </a:p>
          <a:p>
            <a:r>
              <a:rPr lang="en-GB" dirty="0" smtClean="0">
                <a:latin typeface="Comic Sans MS" panose="030F0702030302020204" pitchFamily="66" charset="0"/>
              </a:rPr>
              <a:t>They will feature in the Solstice on the 31</a:t>
            </a:r>
            <a:r>
              <a:rPr lang="en-GB" baseline="30000" dirty="0" smtClean="0">
                <a:latin typeface="Comic Sans MS" panose="030F0702030302020204" pitchFamily="66" charset="0"/>
              </a:rPr>
              <a:t>st</a:t>
            </a:r>
            <a:r>
              <a:rPr lang="en-GB" dirty="0" smtClean="0">
                <a:latin typeface="Comic Sans MS" panose="030F0702030302020204" pitchFamily="66" charset="0"/>
              </a:rPr>
              <a:t> of May as a pop-up exhibition to showcase their work. </a:t>
            </a:r>
          </a:p>
          <a:p>
            <a:r>
              <a:rPr lang="en-GB" dirty="0" smtClean="0">
                <a:latin typeface="Comic Sans MS" panose="030F0702030302020204" pitchFamily="66" charset="0"/>
              </a:rPr>
              <a:t>This year our 6</a:t>
            </a:r>
            <a:r>
              <a:rPr lang="en-GB" baseline="30000" dirty="0" smtClean="0">
                <a:latin typeface="Comic Sans MS" panose="030F0702030302020204" pitchFamily="66" charset="0"/>
              </a:rPr>
              <a:t>th</a:t>
            </a:r>
            <a:r>
              <a:rPr lang="en-GB" dirty="0" smtClean="0">
                <a:latin typeface="Comic Sans MS" panose="030F0702030302020204" pitchFamily="66" charset="0"/>
              </a:rPr>
              <a:t>. Class worked with  artist Ciaran Byrne on creating the soundtrack to a horror movie.</a:t>
            </a:r>
            <a:endParaRPr lang="en-GB" dirty="0">
              <a:latin typeface="Comic Sans MS" panose="030F0702030302020204" pitchFamily="66" charset="0"/>
            </a:endParaRPr>
          </a:p>
        </p:txBody>
      </p:sp>
    </p:spTree>
    <p:extLst>
      <p:ext uri="{BB962C8B-B14F-4D97-AF65-F5344CB8AC3E}">
        <p14:creationId xmlns:p14="http://schemas.microsoft.com/office/powerpoint/2010/main" val="2968909855"/>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17646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88640"/>
            <a:ext cx="446449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428598"/>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3680" y="-243408"/>
            <a:ext cx="8229600" cy="2016224"/>
          </a:xfrm>
        </p:spPr>
        <p:txBody>
          <a:bodyPr>
            <a:normAutofit fontScale="90000"/>
          </a:bodyPr>
          <a:lstStyle/>
          <a:p>
            <a:r>
              <a:rPr lang="en-IE" b="1" u="sng" dirty="0" smtClean="0">
                <a:latin typeface="Comic Sans MS" pitchFamily="66" charset="0"/>
              </a:rPr>
              <a:t>School Tours </a:t>
            </a:r>
            <a:r>
              <a:rPr lang="en-IE" b="1" u="sng" dirty="0">
                <a:latin typeface="Comic Sans MS" pitchFamily="66" charset="0"/>
              </a:rPr>
              <a:t/>
            </a:r>
            <a:br>
              <a:rPr lang="en-IE" b="1" u="sng" dirty="0">
                <a:latin typeface="Comic Sans MS" pitchFamily="66" charset="0"/>
              </a:rPr>
            </a:br>
            <a:r>
              <a:rPr lang="en-IE" sz="2800" b="1" u="sng" dirty="0" smtClean="0">
                <a:latin typeface="Comic Sans MS" pitchFamily="66" charset="0"/>
              </a:rPr>
              <a:t>- Educational tours: Library / Solstice / Museums / Historical Sites / places of interest. </a:t>
            </a:r>
            <a:endParaRPr lang="en-US" sz="2800" b="1" u="sng" dirty="0">
              <a:latin typeface="Comic Sans MS" pitchFamily="66" charset="0"/>
            </a:endParaRPr>
          </a:p>
        </p:txBody>
      </p:sp>
      <p:pic>
        <p:nvPicPr>
          <p:cNvPr id="3" name="Picture 2" descr="C:\Users\User.10A2648\Pictures\school tour, honeymoon, Ciara's wedding\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027208"/>
            <a:ext cx="3384376" cy="41727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10A2648\Pictures\school tour, honeymoon, Ciara's wedding\0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132856"/>
            <a:ext cx="3384376" cy="4172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10A2648\Pictures\school tour, honeymoon, Ciara's wedding\0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432" y="2564904"/>
            <a:ext cx="2448272" cy="40324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67524"/>
          </a:xfrm>
        </p:spPr>
        <p:txBody>
          <a:bodyPr>
            <a:normAutofit/>
          </a:bodyPr>
          <a:lstStyle/>
          <a:p>
            <a:pPr algn="ctr"/>
            <a:r>
              <a:rPr lang="en-IE" b="1" u="sng" dirty="0" err="1" smtClean="0">
                <a:solidFill>
                  <a:schemeClr val="accent1">
                    <a:lumMod val="75000"/>
                  </a:schemeClr>
                </a:solidFill>
                <a:latin typeface="Comic Sans MS" pitchFamily="66" charset="0"/>
              </a:rPr>
              <a:t>Rounders</a:t>
            </a:r>
            <a:endParaRPr lang="en-IE" b="1" u="sng" dirty="0">
              <a:solidFill>
                <a:schemeClr val="accent1">
                  <a:lumMod val="75000"/>
                </a:schemeClr>
              </a:solidFill>
              <a:latin typeface="Comic Sans MS" pitchFamily="66" charset="0"/>
            </a:endParaRPr>
          </a:p>
        </p:txBody>
      </p:sp>
      <p:sp>
        <p:nvSpPr>
          <p:cNvPr id="3" name="AutoShape 2" descr="https://static.wixstatic.com/media/9df3eb_0549dd1e885d42cab2ca7a3f0f31cde5~mv2_d_3264_2448_s_4_2.jpg/v1/crop/x_331,y_394,w_2683,h_2023/fill/w_600,h_452,al_c,q_80,usm_0.66_1.00_0.01/9df3eb_0549dd1e885d42cab2ca7a3f0f31cde5~mv2_d_3264_2448_s_4_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https://static.wixstatic.com/media/9df3eb_0549dd1e885d42cab2ca7a3f0f31cde5~mv2_d_3264_2448_s_4_2.jpg/v1/crop/x_331,y_394,w_2683,h_2023/fill/w_600,h_452,al_c,q_80,usm_0.66_1.00_0.01/9df3eb_0549dd1e885d42cab2ca7a3f0f31cde5~mv2_d_3264_2448_s_4_2.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4" y="1844824"/>
            <a:ext cx="7703641"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7200" u="sng" dirty="0" smtClean="0">
                <a:latin typeface="Comic Sans MS" panose="030F0702030302020204" pitchFamily="66" charset="0"/>
              </a:rPr>
              <a:t>Basketball</a:t>
            </a:r>
            <a:endParaRPr lang="en-IE" sz="7200" u="sng" dirty="0">
              <a:latin typeface="Comic Sans MS" panose="030F0702030302020204" pitchFamily="66" charset="0"/>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844825"/>
            <a:ext cx="7848872" cy="44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949662"/>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260648"/>
            <a:ext cx="4248471"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648"/>
            <a:ext cx="432048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960530"/>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67524"/>
          </a:xfrm>
        </p:spPr>
        <p:txBody>
          <a:bodyPr/>
          <a:lstStyle/>
          <a:p>
            <a:pPr algn="ctr"/>
            <a:r>
              <a:rPr lang="en-IE" b="1" u="sng" dirty="0" smtClean="0">
                <a:latin typeface="Comic Sans MS" pitchFamily="66" charset="0"/>
              </a:rPr>
              <a:t>Handball</a:t>
            </a:r>
            <a:endParaRPr lang="en-US" b="1" u="sng" dirty="0">
              <a:latin typeface="Comic Sans MS" pitchFamily="66"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628800"/>
            <a:ext cx="7992888" cy="4406255"/>
          </a:xfrm>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60648"/>
            <a:ext cx="460851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60648"/>
            <a:ext cx="4176464" cy="630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306578"/>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pPr algn="ctr"/>
            <a:r>
              <a:rPr lang="en-GB" sz="6600" b="1" u="sng" dirty="0" smtClean="0">
                <a:latin typeface="Comic Sans MS" panose="030F0702030302020204" pitchFamily="66" charset="0"/>
              </a:rPr>
              <a:t>Gaelic Football</a:t>
            </a:r>
            <a:endParaRPr lang="en-GB" sz="6600" b="1" u="sng" dirty="0">
              <a:latin typeface="Comic Sans MS" panose="030F0702030302020204" pitchFamily="66"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40768"/>
            <a:ext cx="8496943" cy="518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67271"/>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352928"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864605"/>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sz="5400" dirty="0" smtClean="0"/>
              <a:t/>
            </a:r>
            <a:br>
              <a:rPr lang="en-IE" sz="5400" dirty="0" smtClean="0"/>
            </a:br>
            <a:r>
              <a:rPr lang="en-IE" sz="5400" dirty="0"/>
              <a:t/>
            </a:r>
            <a:br>
              <a:rPr lang="en-IE" sz="5400" dirty="0"/>
            </a:br>
            <a:r>
              <a:rPr lang="en-IE" sz="5400" dirty="0" smtClean="0"/>
              <a:t/>
            </a:r>
            <a:br>
              <a:rPr lang="en-IE" sz="5400" dirty="0" smtClean="0"/>
            </a:br>
            <a:r>
              <a:rPr lang="en-IE" sz="5400" dirty="0"/>
              <a:t/>
            </a:r>
            <a:br>
              <a:rPr lang="en-IE" sz="5400" dirty="0"/>
            </a:br>
            <a:r>
              <a:rPr lang="en-IE" sz="5400" dirty="0" smtClean="0"/>
              <a:t/>
            </a:r>
            <a:br>
              <a:rPr lang="en-IE" sz="5400" dirty="0" smtClean="0"/>
            </a:br>
            <a:r>
              <a:rPr lang="en-IE" sz="5400" dirty="0"/>
              <a:t/>
            </a:r>
            <a:br>
              <a:rPr lang="en-IE" sz="5400" dirty="0"/>
            </a:br>
            <a:r>
              <a:rPr lang="en-IE" sz="5400" dirty="0" smtClean="0"/>
              <a:t/>
            </a:r>
            <a:br>
              <a:rPr lang="en-IE" sz="5400" dirty="0" smtClean="0"/>
            </a:br>
            <a:r>
              <a:rPr lang="en-IE" sz="5400" b="1" dirty="0" smtClean="0">
                <a:latin typeface="Comic Sans MS" panose="030F0702030302020204" pitchFamily="66" charset="0"/>
              </a:rPr>
              <a:t>Dear </a:t>
            </a:r>
            <a:r>
              <a:rPr lang="en-IE" sz="5400" b="1" dirty="0">
                <a:latin typeface="Comic Sans MS" panose="030F0702030302020204" pitchFamily="66" charset="0"/>
              </a:rPr>
              <a:t>Parents/Guardians</a:t>
            </a:r>
            <a:r>
              <a:rPr lang="en-IE" sz="5400" b="1" dirty="0" smtClean="0">
                <a:latin typeface="Comic Sans MS" panose="030F0702030302020204" pitchFamily="66" charset="0"/>
              </a:rPr>
              <a:t>,</a:t>
            </a:r>
            <a:endParaRPr lang="en-IE" b="1" dirty="0">
              <a:latin typeface="Comic Sans MS" panose="030F0702030302020204" pitchFamily="66" charset="0"/>
            </a:endParaRPr>
          </a:p>
        </p:txBody>
      </p:sp>
      <p:sp>
        <p:nvSpPr>
          <p:cNvPr id="3" name="Content Placeholder 2"/>
          <p:cNvSpPr>
            <a:spLocks noGrp="1"/>
          </p:cNvSpPr>
          <p:nvPr>
            <p:ph idx="1"/>
          </p:nvPr>
        </p:nvSpPr>
        <p:spPr/>
        <p:txBody>
          <a:bodyPr>
            <a:normAutofit/>
          </a:bodyPr>
          <a:lstStyle/>
          <a:p>
            <a:pPr marL="0" indent="0">
              <a:buNone/>
            </a:pPr>
            <a:r>
              <a:rPr lang="en-IE" sz="2400" b="1" dirty="0" smtClean="0">
                <a:latin typeface="Comic Sans MS" panose="030F0702030302020204" pitchFamily="66" charset="0"/>
              </a:rPr>
              <a:t>A very warm welcome to </a:t>
            </a:r>
            <a:r>
              <a:rPr lang="en-IE" sz="2400" b="1" dirty="0">
                <a:latin typeface="Comic Sans MS" panose="030F0702030302020204" pitchFamily="66" charset="0"/>
              </a:rPr>
              <a:t>R</a:t>
            </a:r>
            <a:r>
              <a:rPr lang="en-IE" sz="2400" b="1" dirty="0" smtClean="0">
                <a:latin typeface="Comic Sans MS" panose="030F0702030302020204" pitchFamily="66" charset="0"/>
              </a:rPr>
              <a:t>obinstown N.S. we hope that your child will be extremely happy here.</a:t>
            </a:r>
          </a:p>
          <a:p>
            <a:pPr marL="0" indent="0">
              <a:buNone/>
            </a:pPr>
            <a:r>
              <a:rPr lang="en-IE" sz="2400" b="1" dirty="0" smtClean="0">
                <a:latin typeface="Comic Sans MS" panose="030F0702030302020204" pitchFamily="66" charset="0"/>
              </a:rPr>
              <a:t>Our school is a happy and safe place where every child matters. Without your support we cannot succeed so we look forward to working in partnership with you in the interest of your child’s all round learning and personal development.</a:t>
            </a:r>
          </a:p>
          <a:p>
            <a:pPr marL="0" indent="0">
              <a:buNone/>
            </a:pPr>
            <a:r>
              <a:rPr lang="en-IE" sz="2400" b="1" dirty="0" smtClean="0">
                <a:latin typeface="Comic Sans MS" panose="030F0702030302020204" pitchFamily="66" charset="0"/>
              </a:rPr>
              <a:t>We have a wonderful staff and you can be assured of our full co-operation and commitment at all times.</a:t>
            </a:r>
          </a:p>
          <a:p>
            <a:pPr marL="0" indent="0">
              <a:buNone/>
            </a:pPr>
            <a:endParaRPr lang="en-IE" sz="2000" b="1" dirty="0" smtClean="0">
              <a:latin typeface="Comic Sans MS" panose="030F0702030302020204" pitchFamily="66" charset="0"/>
            </a:endParaRPr>
          </a:p>
        </p:txBody>
      </p:sp>
    </p:spTree>
    <p:extLst>
      <p:ext uri="{BB962C8B-B14F-4D97-AF65-F5344CB8AC3E}">
        <p14:creationId xmlns:p14="http://schemas.microsoft.com/office/powerpoint/2010/main" val="2426180340"/>
      </p:ext>
    </p:extLst>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67524"/>
          </a:xfrm>
        </p:spPr>
        <p:txBody>
          <a:bodyPr/>
          <a:lstStyle/>
          <a:p>
            <a:pPr algn="ctr"/>
            <a:r>
              <a:rPr lang="en-IE" b="1" u="sng" dirty="0" smtClean="0">
                <a:latin typeface="Comic Sans MS" pitchFamily="66" charset="0"/>
              </a:rPr>
              <a:t>Hurling/ Camogie</a:t>
            </a:r>
            <a:endParaRPr lang="en-US" b="1" u="sng" dirty="0">
              <a:latin typeface="Comic Sans MS" pitchFamily="66" charset="0"/>
            </a:endParaRPr>
          </a:p>
        </p:txBody>
      </p:sp>
      <p:sp>
        <p:nvSpPr>
          <p:cNvPr id="3" name="AutoShape 2" descr="C:\Users\User\Desktop\9df3eb_a60db7af26fd4eb1b092bae1a7727f91-mv2_d_3264_2448_s_4_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19" y="1808241"/>
            <a:ext cx="4679305"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C:\Users\User\Desktop\9df3eb_00e3bfc0a09144eb9b652c7409e3932b-mv2_d_3264_2448_s_4_2.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783098"/>
            <a:ext cx="4130824"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379966"/>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060848"/>
            <a:ext cx="3733800" cy="462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552" y="188640"/>
            <a:ext cx="8305800" cy="1143000"/>
          </a:xfrm>
        </p:spPr>
        <p:txBody>
          <a:bodyPr/>
          <a:lstStyle/>
          <a:p>
            <a:pPr algn="ctr"/>
            <a:r>
              <a:rPr lang="en-GB" dirty="0" smtClean="0">
                <a:latin typeface="Comic Sans MS" panose="030F0702030302020204" pitchFamily="66" charset="0"/>
              </a:rPr>
              <a:t>Athletics</a:t>
            </a:r>
            <a:endParaRPr lang="en-GB" dirty="0">
              <a:latin typeface="Comic Sans MS" panose="030F0702030302020204" pitchFamily="66"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1556792"/>
            <a:ext cx="5184576"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295136"/>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smtClean="0">
                <a:latin typeface="Comic Sans MS" panose="030F0702030302020204" pitchFamily="66" charset="0"/>
              </a:rPr>
              <a:t>IT</a:t>
            </a:r>
            <a:endParaRPr lang="en-IE" b="1" dirty="0">
              <a:latin typeface="Comic Sans MS" panose="030F0702030302020204" pitchFamily="66" charset="0"/>
            </a:endParaRPr>
          </a:p>
        </p:txBody>
      </p:sp>
      <p:sp>
        <p:nvSpPr>
          <p:cNvPr id="3" name="Content Placeholder 2"/>
          <p:cNvSpPr>
            <a:spLocks noGrp="1"/>
          </p:cNvSpPr>
          <p:nvPr>
            <p:ph idx="1"/>
          </p:nvPr>
        </p:nvSpPr>
        <p:spPr/>
        <p:txBody>
          <a:bodyPr>
            <a:normAutofit fontScale="85000" lnSpcReduction="20000"/>
          </a:bodyPr>
          <a:lstStyle/>
          <a:p>
            <a:r>
              <a:rPr lang="en-IE" dirty="0" smtClean="0">
                <a:latin typeface="Comic Sans MS" panose="030F0702030302020204" pitchFamily="66" charset="0"/>
              </a:rPr>
              <a:t>We have access to 30 laptops and 35 tablets in Robinstown NS. These are timetabled for all classes.</a:t>
            </a:r>
          </a:p>
          <a:p>
            <a:r>
              <a:rPr lang="en-IE" dirty="0" smtClean="0">
                <a:latin typeface="Comic Sans MS" panose="030F0702030302020204" pitchFamily="66" charset="0"/>
              </a:rPr>
              <a:t>We follow an IT framework: </a:t>
            </a:r>
          </a:p>
          <a:p>
            <a:r>
              <a:rPr lang="en-IE" dirty="0" smtClean="0">
                <a:latin typeface="Comic Sans MS" panose="030F0702030302020204" pitchFamily="66" charset="0"/>
              </a:rPr>
              <a:t>e.g. 1</a:t>
            </a:r>
            <a:r>
              <a:rPr lang="en-IE" baseline="30000" dirty="0" smtClean="0">
                <a:latin typeface="Comic Sans MS" panose="030F0702030302020204" pitchFamily="66" charset="0"/>
              </a:rPr>
              <a:t>st</a:t>
            </a:r>
            <a:r>
              <a:rPr lang="en-IE" dirty="0" smtClean="0">
                <a:latin typeface="Comic Sans MS" panose="030F0702030302020204" pitchFamily="66" charset="0"/>
              </a:rPr>
              <a:t> class – start a programme, work on text and pictures.</a:t>
            </a:r>
          </a:p>
          <a:p>
            <a:r>
              <a:rPr lang="en-IE" dirty="0" smtClean="0">
                <a:latin typeface="Comic Sans MS" panose="030F0702030302020204" pitchFamily="66" charset="0"/>
              </a:rPr>
              <a:t>3</a:t>
            </a:r>
            <a:r>
              <a:rPr lang="en-IE" baseline="30000" dirty="0" smtClean="0">
                <a:latin typeface="Comic Sans MS" panose="030F0702030302020204" pitchFamily="66" charset="0"/>
              </a:rPr>
              <a:t>rd</a:t>
            </a:r>
            <a:r>
              <a:rPr lang="en-IE" dirty="0" smtClean="0">
                <a:latin typeface="Comic Sans MS" panose="030F0702030302020204" pitchFamily="66" charset="0"/>
              </a:rPr>
              <a:t> Will focus on typing using the BBC dance mat typing programme.</a:t>
            </a:r>
          </a:p>
          <a:p>
            <a:r>
              <a:rPr lang="en-IE" dirty="0" smtClean="0">
                <a:latin typeface="Comic Sans MS" panose="030F0702030302020204" pitchFamily="66" charset="0"/>
              </a:rPr>
              <a:t>4</a:t>
            </a:r>
            <a:r>
              <a:rPr lang="en-IE" baseline="30000" dirty="0" smtClean="0">
                <a:latin typeface="Comic Sans MS" panose="030F0702030302020204" pitchFamily="66" charset="0"/>
              </a:rPr>
              <a:t>th</a:t>
            </a:r>
            <a:r>
              <a:rPr lang="en-IE" dirty="0" smtClean="0">
                <a:latin typeface="Comic Sans MS" panose="030F0702030302020204" pitchFamily="66" charset="0"/>
              </a:rPr>
              <a:t> Class will work on files and folders and how to organise and save work. Focus will also be on typing using the TTRS typing programme.</a:t>
            </a:r>
          </a:p>
          <a:p>
            <a:r>
              <a:rPr lang="en-IE" dirty="0" smtClean="0">
                <a:latin typeface="Comic Sans MS" panose="030F0702030302020204" pitchFamily="66" charset="0"/>
              </a:rPr>
              <a:t>6</a:t>
            </a:r>
            <a:r>
              <a:rPr lang="en-IE" baseline="30000" dirty="0" smtClean="0">
                <a:latin typeface="Comic Sans MS" panose="030F0702030302020204" pitchFamily="66" charset="0"/>
              </a:rPr>
              <a:t>th</a:t>
            </a:r>
            <a:r>
              <a:rPr lang="en-IE" dirty="0">
                <a:latin typeface="Comic Sans MS" panose="030F0702030302020204" pitchFamily="66" charset="0"/>
              </a:rPr>
              <a:t> </a:t>
            </a:r>
            <a:r>
              <a:rPr lang="en-IE" dirty="0" smtClean="0">
                <a:latin typeface="Comic Sans MS" panose="030F0702030302020204" pitchFamily="66" charset="0"/>
              </a:rPr>
              <a:t>Class will work on how to develop their own website</a:t>
            </a:r>
            <a:r>
              <a:rPr lang="en-IE" dirty="0" smtClean="0"/>
              <a:t>.</a:t>
            </a:r>
          </a:p>
          <a:p>
            <a:r>
              <a:rPr lang="en-IE" dirty="0" smtClean="0">
                <a:latin typeface="Comic Sans MS" panose="030F0702030302020204" pitchFamily="66" charset="0"/>
              </a:rPr>
              <a:t>Digital learning is an integral part of the new curriculum which will be implemented in 2025</a:t>
            </a:r>
            <a:endParaRPr lang="en-IE" dirty="0">
              <a:latin typeface="Comic Sans MS" panose="030F0702030302020204"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32656"/>
            <a:ext cx="1836420" cy="1592580"/>
          </a:xfrm>
          <a:prstGeom prst="rect">
            <a:avLst/>
          </a:prstGeom>
        </p:spPr>
      </p:pic>
    </p:spTree>
    <p:extLst>
      <p:ext uri="{BB962C8B-B14F-4D97-AF65-F5344CB8AC3E}">
        <p14:creationId xmlns:p14="http://schemas.microsoft.com/office/powerpoint/2010/main" val="1380197482"/>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1132732"/>
          </a:xfrm>
        </p:spPr>
        <p:txBody>
          <a:bodyPr>
            <a:normAutofit/>
          </a:bodyPr>
          <a:lstStyle/>
          <a:p>
            <a:pPr algn="ctr"/>
            <a:r>
              <a:rPr lang="en-IE" b="1" u="sng" dirty="0" err="1" smtClean="0">
                <a:latin typeface="Comic Sans MS" pitchFamily="66" charset="0"/>
              </a:rPr>
              <a:t>Cairde</a:t>
            </a:r>
            <a:r>
              <a:rPr lang="en-IE" b="1" u="sng" dirty="0" smtClean="0">
                <a:latin typeface="Comic Sans MS" pitchFamily="66" charset="0"/>
              </a:rPr>
              <a:t> an </a:t>
            </a:r>
            <a:r>
              <a:rPr lang="en-IE" b="1" u="sng" dirty="0" err="1" smtClean="0">
                <a:latin typeface="Comic Sans MS" pitchFamily="66" charset="0"/>
              </a:rPr>
              <a:t>Chlóis</a:t>
            </a:r>
            <a:endParaRPr lang="en-US" b="1" u="sng" dirty="0">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44824"/>
            <a:ext cx="864096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smtClean="0">
                <a:latin typeface="Comic Sans MS" panose="030F0702030302020204" pitchFamily="66" charset="0"/>
              </a:rPr>
              <a:t>Cairde</a:t>
            </a:r>
            <a:r>
              <a:rPr lang="en-GB" dirty="0" smtClean="0">
                <a:latin typeface="Comic Sans MS" panose="030F0702030302020204" pitchFamily="66" charset="0"/>
              </a:rPr>
              <a:t> an </a:t>
            </a:r>
            <a:r>
              <a:rPr lang="en-GB" dirty="0" err="1" smtClean="0">
                <a:latin typeface="Comic Sans MS" panose="030F0702030302020204" pitchFamily="66" charset="0"/>
              </a:rPr>
              <a:t>Chlóis</a:t>
            </a:r>
            <a:endParaRPr lang="en-GB" dirty="0">
              <a:latin typeface="Comic Sans MS" panose="030F0702030302020204" pitchFamily="66"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72817"/>
            <a:ext cx="8208912" cy="455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883380"/>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Infant Yard</a:t>
            </a:r>
            <a:endParaRPr lang="en-I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772816"/>
            <a:ext cx="4032448" cy="4464496"/>
          </a:xfrm>
          <a:prstGeom prst="rect">
            <a:avLst/>
          </a:prstGeom>
        </p:spPr>
      </p:pic>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53617"/>
            <a:ext cx="8208912" cy="477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638317"/>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564672"/>
          </a:xfrm>
        </p:spPr>
        <p:txBody>
          <a:bodyPr>
            <a:noAutofit/>
          </a:bodyPr>
          <a:lstStyle/>
          <a:p>
            <a:pPr algn="ctr"/>
            <a:r>
              <a:rPr lang="en-GB" sz="4000" b="1" dirty="0" smtClean="0">
                <a:latin typeface="Comic Sans MS" panose="030F0702030302020204" pitchFamily="66" charset="0"/>
              </a:rPr>
              <a:t>Ms. Brady’s Outdoor Classroom / Sensory Garden</a:t>
            </a:r>
            <a:endParaRPr lang="en-GB" sz="4000" b="1" dirty="0">
              <a:latin typeface="Comic Sans MS" panose="030F0702030302020204" pitchFamily="66" charset="0"/>
            </a:endParaRPr>
          </a:p>
        </p:txBody>
      </p:sp>
      <p:sp>
        <p:nvSpPr>
          <p:cNvPr id="8" name="Text Placeholder 7"/>
          <p:cNvSpPr>
            <a:spLocks noGrp="1"/>
          </p:cNvSpPr>
          <p:nvPr>
            <p:ph type="body" idx="1"/>
          </p:nvPr>
        </p:nvSpPr>
        <p:spPr>
          <a:xfrm>
            <a:off x="467544" y="908720"/>
            <a:ext cx="8496944" cy="2088232"/>
          </a:xfrm>
        </p:spPr>
        <p:txBody>
          <a:bodyPr/>
          <a:lstStyle/>
          <a:p>
            <a:r>
              <a:rPr lang="en-GB" sz="2000" dirty="0" smtClean="0">
                <a:latin typeface="Comic Sans MS" panose="030F0702030302020204" pitchFamily="66" charset="0"/>
              </a:rPr>
              <a:t>Ms. Brady was a member of our teaching staff who sadly passed away in 2016. This part of our school garden was opened in her memory. Little Acorns use it at break times and all other classes have access during the school day. </a:t>
            </a:r>
            <a:endParaRPr lang="en-GB" sz="2000" dirty="0">
              <a:latin typeface="Comic Sans MS" panose="030F0702030302020204" pitchFamily="66" charset="0"/>
            </a:endParaRPr>
          </a:p>
        </p:txBody>
      </p:sp>
      <p:pic>
        <p:nvPicPr>
          <p:cNvPr id="1026"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tretch>
            <a:fillRect/>
          </a:stretch>
        </p:blipFill>
        <p:spPr bwMode="auto">
          <a:xfrm>
            <a:off x="467544" y="2708920"/>
            <a:ext cx="3888432" cy="38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708920"/>
            <a:ext cx="4536503" cy="388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379031"/>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latin typeface="Comic Sans MS" panose="030F0702030302020204" pitchFamily="66" charset="0"/>
              </a:rPr>
              <a:t>Outdoor Classroom and </a:t>
            </a:r>
            <a:r>
              <a:rPr lang="en-GB" dirty="0" err="1" smtClean="0">
                <a:latin typeface="Comic Sans MS" panose="030F0702030302020204" pitchFamily="66" charset="0"/>
              </a:rPr>
              <a:t>Ms.Brady’s</a:t>
            </a:r>
            <a:r>
              <a:rPr lang="en-GB" dirty="0" smtClean="0">
                <a:latin typeface="Comic Sans MS" panose="030F0702030302020204" pitchFamily="66" charset="0"/>
              </a:rPr>
              <a:t> Classroom</a:t>
            </a:r>
            <a:endParaRPr lang="en-GB" dirty="0">
              <a:latin typeface="Comic Sans MS" panose="030F0702030302020204" pitchFamily="66" charset="0"/>
            </a:endParaRPr>
          </a:p>
        </p:txBody>
      </p:sp>
      <p:sp>
        <p:nvSpPr>
          <p:cNvPr id="5" name="Content Placeholder 4"/>
          <p:cNvSpPr>
            <a:spLocks noGrp="1"/>
          </p:cNvSpPr>
          <p:nvPr>
            <p:ph sz="half" idx="2"/>
          </p:nvPr>
        </p:nvSpPr>
        <p:spPr/>
        <p:txBody>
          <a:bodyPr/>
          <a:lstStyle/>
          <a:p>
            <a:endParaRPr lang="en-GB"/>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85689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261151"/>
      </p:ext>
    </p:extLst>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6192688" cy="1582621"/>
          </a:xfrm>
        </p:spPr>
        <p:txBody>
          <a:bodyPr/>
          <a:lstStyle/>
          <a:p>
            <a:pPr algn="ctr"/>
            <a:r>
              <a:rPr lang="en-GB" sz="6600" dirty="0" smtClean="0">
                <a:latin typeface="Comic Sans MS" panose="030F0702030302020204" pitchFamily="66" charset="0"/>
              </a:rPr>
              <a:t>Orienteering</a:t>
            </a:r>
            <a:r>
              <a:rPr lang="en-GB" dirty="0" smtClean="0"/>
              <a:t> </a:t>
            </a:r>
            <a:endParaRPr lang="en-GB" dirty="0"/>
          </a:p>
        </p:txBody>
      </p:sp>
      <p:sp>
        <p:nvSpPr>
          <p:cNvPr id="3" name="Text Placeholder 2"/>
          <p:cNvSpPr>
            <a:spLocks noGrp="1"/>
          </p:cNvSpPr>
          <p:nvPr>
            <p:ph type="body" sz="half" idx="2"/>
          </p:nvPr>
        </p:nvSpPr>
        <p:spPr>
          <a:xfrm>
            <a:off x="609600" y="1700808"/>
            <a:ext cx="2954288" cy="3307297"/>
          </a:xfrm>
        </p:spPr>
        <p:txBody>
          <a:bodyPr>
            <a:noAutofit/>
          </a:bodyPr>
          <a:lstStyle/>
          <a:p>
            <a:pPr algn="ctr"/>
            <a:r>
              <a:rPr lang="en-GB" sz="3600" dirty="0" smtClean="0">
                <a:latin typeface="Comic Sans MS" panose="030F0702030302020204" pitchFamily="66" charset="0"/>
              </a:rPr>
              <a:t>5</a:t>
            </a:r>
            <a:r>
              <a:rPr lang="en-GB" sz="3600" baseline="30000" dirty="0" smtClean="0">
                <a:latin typeface="Comic Sans MS" panose="030F0702030302020204" pitchFamily="66" charset="0"/>
              </a:rPr>
              <a:t>th</a:t>
            </a:r>
            <a:r>
              <a:rPr lang="en-GB" sz="3600" dirty="0" smtClean="0">
                <a:latin typeface="Comic Sans MS" panose="030F0702030302020204" pitchFamily="66" charset="0"/>
              </a:rPr>
              <a:t> and 6</a:t>
            </a:r>
            <a:r>
              <a:rPr lang="en-GB" sz="3600" baseline="30000" dirty="0" smtClean="0">
                <a:latin typeface="Comic Sans MS" panose="030F0702030302020204" pitchFamily="66" charset="0"/>
              </a:rPr>
              <a:t>th</a:t>
            </a:r>
            <a:r>
              <a:rPr lang="en-GB" sz="3600" dirty="0" smtClean="0">
                <a:latin typeface="Comic Sans MS" panose="030F0702030302020204" pitchFamily="66" charset="0"/>
              </a:rPr>
              <a:t> Class in </a:t>
            </a:r>
            <a:r>
              <a:rPr lang="en-GB" sz="3600" dirty="0" err="1" smtClean="0">
                <a:latin typeface="Comic Sans MS" panose="030F0702030302020204" pitchFamily="66" charset="0"/>
              </a:rPr>
              <a:t>Balrath</a:t>
            </a:r>
            <a:r>
              <a:rPr lang="en-GB" sz="3600" dirty="0" smtClean="0">
                <a:latin typeface="Comic Sans MS" panose="030F0702030302020204" pitchFamily="66" charset="0"/>
              </a:rPr>
              <a:t> Woods.</a:t>
            </a:r>
            <a:endParaRPr lang="en-GB" sz="3600" dirty="0">
              <a:latin typeface="Comic Sans MS" panose="030F0702030302020204" pitchFamily="66" charset="0"/>
            </a:endParaRP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16957" r="16957"/>
          <a:stretch>
            <a:fillRect/>
          </a:stretch>
        </p:blipFill>
        <p:spPr>
          <a:xfrm rot="420000">
            <a:off x="3030210" y="2169810"/>
            <a:ext cx="5658727" cy="4417244"/>
          </a:xfrm>
        </p:spPr>
      </p:pic>
    </p:spTree>
    <p:extLst>
      <p:ext uri="{BB962C8B-B14F-4D97-AF65-F5344CB8AC3E}">
        <p14:creationId xmlns:p14="http://schemas.microsoft.com/office/powerpoint/2010/main" val="795557977"/>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sz="4000" b="1" dirty="0" smtClean="0">
                <a:latin typeface="Comic Sans MS" pitchFamily="66" charset="0"/>
              </a:rPr>
              <a:t>Halloween Fancy Dress</a:t>
            </a:r>
            <a:endParaRPr lang="en-IE" sz="4000" b="1" dirty="0">
              <a:latin typeface="Comic Sans MS" pitchFamily="66"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935163"/>
            <a:ext cx="8280920" cy="4389437"/>
          </a:xfrm>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714356"/>
            <a:ext cx="8229600" cy="1143000"/>
          </a:xfrm>
        </p:spPr>
        <p:txBody>
          <a:bodyPr/>
          <a:lstStyle/>
          <a:p>
            <a:pPr algn="ctr"/>
            <a:r>
              <a:rPr lang="en-IE" b="1" u="sng" dirty="0" smtClean="0">
                <a:latin typeface="Comic Sans MS" pitchFamily="66" charset="0"/>
              </a:rPr>
              <a:t>School Community</a:t>
            </a:r>
            <a:r>
              <a:rPr lang="en-IE" b="1" u="sng" dirty="0">
                <a:latin typeface="Comic Sans MS" pitchFamily="66" charset="0"/>
              </a:rPr>
              <a:t>.</a:t>
            </a:r>
            <a:endParaRPr lang="en-US" b="1" u="sng" dirty="0">
              <a:latin typeface="Comic Sans MS" pitchFamily="66" charset="0"/>
            </a:endParaRPr>
          </a:p>
        </p:txBody>
      </p:sp>
      <p:sp>
        <p:nvSpPr>
          <p:cNvPr id="3" name="Content Placeholder 2"/>
          <p:cNvSpPr>
            <a:spLocks noGrp="1"/>
          </p:cNvSpPr>
          <p:nvPr>
            <p:ph idx="1"/>
          </p:nvPr>
        </p:nvSpPr>
        <p:spPr/>
        <p:txBody>
          <a:bodyPr>
            <a:normAutofit/>
          </a:bodyPr>
          <a:lstStyle/>
          <a:p>
            <a:r>
              <a:rPr lang="en-IE" b="1" dirty="0" smtClean="0">
                <a:latin typeface="Comic Sans MS" pitchFamily="66" charset="0"/>
              </a:rPr>
              <a:t>Board of Management (Chairperson, Principal, 2 Parents, 3 community members and 1 Staff Rep) </a:t>
            </a:r>
          </a:p>
          <a:p>
            <a:r>
              <a:rPr lang="en-IE" b="1" dirty="0" smtClean="0">
                <a:latin typeface="Comic Sans MS" pitchFamily="66" charset="0"/>
              </a:rPr>
              <a:t>Staff (Principal, 7 class teachers, 3 L.S. Teachers, Secretary, 6 S.N.A’s, Caretaker and Cleaners)</a:t>
            </a:r>
          </a:p>
          <a:p>
            <a:r>
              <a:rPr lang="en-IE" b="1" dirty="0" smtClean="0">
                <a:latin typeface="Comic Sans MS" pitchFamily="66" charset="0"/>
              </a:rPr>
              <a:t>167 Pupils (ASD &amp; Junior Infants – Sixth Class)</a:t>
            </a:r>
          </a:p>
          <a:p>
            <a:r>
              <a:rPr lang="en-IE" b="1" dirty="0" smtClean="0">
                <a:latin typeface="Comic Sans MS" pitchFamily="66" charset="0"/>
              </a:rPr>
              <a:t>Parent Association</a:t>
            </a:r>
          </a:p>
          <a:p>
            <a:pPr marL="0" indent="0">
              <a:buNone/>
            </a:pPr>
            <a:endParaRPr lang="en-US" dirty="0"/>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World Book Day Fancy Dress</a:t>
            </a:r>
            <a:endParaRPr lang="en-IE"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844824"/>
            <a:ext cx="792088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006118"/>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Fancy Dress </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278" y="1772817"/>
            <a:ext cx="4765818" cy="487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772816"/>
            <a:ext cx="3384376" cy="487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228546"/>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Active School Week</a:t>
            </a:r>
            <a:endParaRPr lang="en-IE"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820891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descr="https://mail.google.com/mail/u/1?ui=2&amp;ik=07adc6b5c3&amp;attid=0.22&amp;permmsgid=msg-f:1667572255641348338&amp;th=172468219ecca8f2&amp;view=fimg&amp;sz=s0-l75-ft&amp;attbid=ANGjdJ_ZTp4vlHde5Q2AxzfCPK7YQiwiPrxq75Y9wZhrwLKWhSBGZb2aPnyPBWuzlo31fIz7UEm5QAo8F7W4MvM3_Tpm5Vv41n9nMQiwkEBmo8WcubkN_IbZK1eOggE&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https://mail.google.com/mail/u/1?ui=2&amp;ik=07adc6b5c3&amp;attid=0.22&amp;permmsgid=msg-f:1667572255641348338&amp;th=172468219ecca8f2&amp;view=fimg&amp;sz=s0-l75-ft&amp;attbid=ANGjdJ_ZTp4vlHde5Q2AxzfCPK7YQiwiPrxq75Y9wZhrwLKWhSBGZb2aPnyPBWuzlo31fIz7UEm5QAo8F7W4MvM3_Tpm5Vv41n9nMQiwkEBmo8WcubkN_IbZK1eOggE&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84164983"/>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GB" sz="6600" dirty="0" smtClean="0"/>
              <a:t>Active School Week</a:t>
            </a:r>
            <a:endParaRPr lang="en-GB" sz="6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5536" y="1916832"/>
            <a:ext cx="8352927"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582231"/>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dirty="0" smtClean="0">
                <a:latin typeface="Comic Sans MS" panose="030F0702030302020204" pitchFamily="66" charset="0"/>
              </a:rPr>
              <a:t>End of year activities</a:t>
            </a:r>
            <a:endParaRPr lang="en-GB" sz="6000" dirty="0">
              <a:latin typeface="Comic Sans MS" panose="030F0702030302020204" pitchFamily="66"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942" y="1935163"/>
            <a:ext cx="4867146"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844824"/>
            <a:ext cx="3024336" cy="448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947178"/>
      </p:ext>
    </p:extLst>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935" y="692696"/>
            <a:ext cx="8229600" cy="1143000"/>
          </a:xfrm>
        </p:spPr>
        <p:txBody>
          <a:bodyPr/>
          <a:lstStyle/>
          <a:p>
            <a:pPr algn="ctr"/>
            <a:r>
              <a:rPr lang="en-IE" sz="7000" u="sng" dirty="0" err="1" smtClean="0">
                <a:latin typeface="Comic Sans MS" panose="030F0702030302020204" pitchFamily="66" charset="0"/>
              </a:rPr>
              <a:t>Aistear</a:t>
            </a:r>
            <a:endParaRPr lang="en-IE" sz="7000" u="sng" dirty="0">
              <a:latin typeface="Comic Sans MS" panose="030F0702030302020204"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27013" y="3479012"/>
            <a:ext cx="2250206" cy="14498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89473" y="5036112"/>
            <a:ext cx="2335846" cy="175188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2241" y="3465016"/>
            <a:ext cx="2016224" cy="15768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5400000">
            <a:off x="1754268" y="4681063"/>
            <a:ext cx="2042341" cy="2311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51520" y="3479012"/>
            <a:ext cx="2160240" cy="15628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5768" y="1772816"/>
            <a:ext cx="8192696" cy="1754326"/>
          </a:xfrm>
          <a:prstGeom prst="rect">
            <a:avLst/>
          </a:prstGeom>
          <a:noFill/>
        </p:spPr>
        <p:txBody>
          <a:bodyPr wrap="square" rtlCol="0">
            <a:spAutoFit/>
          </a:bodyPr>
          <a:lstStyle/>
          <a:p>
            <a:pPr marL="285750" indent="-285750">
              <a:buClr>
                <a:schemeClr val="bg2">
                  <a:lumMod val="50000"/>
                </a:schemeClr>
              </a:buClr>
              <a:buFont typeface="Arial" panose="020B0604020202020204" pitchFamily="34" charset="0"/>
              <a:buChar char="•"/>
            </a:pPr>
            <a:r>
              <a:rPr lang="en-IE" b="1" dirty="0" smtClean="0">
                <a:latin typeface="Comic Sans MS" panose="030F0702030302020204" pitchFamily="66" charset="0"/>
              </a:rPr>
              <a:t>Aistear is the early childhood curriculum framework for children in Junior and Senior Infants</a:t>
            </a:r>
          </a:p>
          <a:p>
            <a:pPr marL="285750" indent="-285750">
              <a:buClr>
                <a:schemeClr val="bg2">
                  <a:lumMod val="50000"/>
                </a:schemeClr>
              </a:buClr>
              <a:buFont typeface="Arial" panose="020B0604020202020204" pitchFamily="34" charset="0"/>
              <a:buChar char="•"/>
            </a:pPr>
            <a:r>
              <a:rPr lang="en-IE" b="1" dirty="0" smtClean="0">
                <a:latin typeface="Comic Sans MS" panose="030F0702030302020204" pitchFamily="66" charset="0"/>
              </a:rPr>
              <a:t>Teacher </a:t>
            </a:r>
            <a:r>
              <a:rPr lang="en-IE" b="1" dirty="0">
                <a:latin typeface="Comic Sans MS" panose="030F0702030302020204" pitchFamily="66" charset="0"/>
              </a:rPr>
              <a:t>facilitates children in leading their own </a:t>
            </a:r>
            <a:r>
              <a:rPr lang="en-IE" b="1" dirty="0" smtClean="0">
                <a:latin typeface="Comic Sans MS" panose="030F0702030302020204" pitchFamily="66" charset="0"/>
              </a:rPr>
              <a:t>learning</a:t>
            </a:r>
          </a:p>
          <a:p>
            <a:pPr marL="285750" indent="-285750">
              <a:buClr>
                <a:schemeClr val="bg2">
                  <a:lumMod val="50000"/>
                </a:schemeClr>
              </a:buClr>
              <a:buFont typeface="Arial" panose="020B0604020202020204" pitchFamily="34" charset="0"/>
              <a:buChar char="•"/>
            </a:pPr>
            <a:r>
              <a:rPr lang="en-IE" b="1" dirty="0" smtClean="0">
                <a:latin typeface="Comic Sans MS" panose="030F0702030302020204" pitchFamily="66" charset="0"/>
              </a:rPr>
              <a:t>Themes </a:t>
            </a:r>
            <a:r>
              <a:rPr lang="en-IE" b="1" dirty="0">
                <a:latin typeface="Comic Sans MS" panose="030F0702030302020204" pitchFamily="66" charset="0"/>
              </a:rPr>
              <a:t>include Well-being, Identity and Belonging, Communicating, Exploring  and </a:t>
            </a:r>
            <a:r>
              <a:rPr lang="en-IE" b="1" dirty="0" smtClean="0">
                <a:latin typeface="Comic Sans MS" panose="030F0702030302020204" pitchFamily="66" charset="0"/>
              </a:rPr>
              <a:t>Thinking</a:t>
            </a:r>
          </a:p>
          <a:p>
            <a:endParaRPr lang="en-IE" dirty="0"/>
          </a:p>
        </p:txBody>
      </p:sp>
    </p:spTree>
    <p:extLst>
      <p:ext uri="{BB962C8B-B14F-4D97-AF65-F5344CB8AC3E}">
        <p14:creationId xmlns:p14="http://schemas.microsoft.com/office/powerpoint/2010/main" val="934417821"/>
      </p:ext>
    </p:extLst>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7200" u="sng" dirty="0" smtClean="0">
                <a:latin typeface="Comic Sans MS" panose="030F0702030302020204" pitchFamily="66" charset="0"/>
              </a:rPr>
              <a:t>Aistear</a:t>
            </a:r>
            <a:endParaRPr lang="en-GB" sz="7200" u="sng" dirty="0">
              <a:latin typeface="Comic Sans MS" panose="030F0702030302020204"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430090"/>
            <a:ext cx="4038600" cy="373521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420888"/>
            <a:ext cx="4038600" cy="3672408"/>
          </a:xfrm>
        </p:spPr>
      </p:pic>
    </p:spTree>
    <p:extLst>
      <p:ext uri="{BB962C8B-B14F-4D97-AF65-F5344CB8AC3E}">
        <p14:creationId xmlns:p14="http://schemas.microsoft.com/office/powerpoint/2010/main" val="3635711427"/>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sz="7200" u="sng" dirty="0" smtClean="0">
                <a:latin typeface="Comic Sans MS" panose="030F0702030302020204" pitchFamily="66" charset="0"/>
              </a:rPr>
              <a:t>Aistear </a:t>
            </a:r>
            <a:endParaRPr lang="en-GB" sz="7200" u="sng" dirty="0">
              <a:latin typeface="Comic Sans MS" panose="030F0702030302020204" pitchFamily="66" charset="0"/>
            </a:endParaRPr>
          </a:p>
        </p:txBody>
      </p:sp>
      <p:sp>
        <p:nvSpPr>
          <p:cNvPr id="6" name="Content Placeholder 5"/>
          <p:cNvSpPr>
            <a:spLocks noGrp="1"/>
          </p:cNvSpPr>
          <p:nvPr>
            <p:ph sz="half" idx="2"/>
          </p:nvPr>
        </p:nvSpPr>
        <p:spPr/>
        <p:txBody>
          <a:bodyPr>
            <a:normAutofit/>
          </a:bodyPr>
          <a:lstStyle/>
          <a:p>
            <a:pPr marL="0" indent="0">
              <a:buNone/>
            </a:pPr>
            <a:endParaRPr lang="en-GB" sz="3200" dirty="0" smtClean="0">
              <a:latin typeface="Comic Sans MS" panose="030F0702030302020204" pitchFamily="66" charset="0"/>
            </a:endParaRPr>
          </a:p>
          <a:p>
            <a:pPr marL="0" indent="0">
              <a:buNone/>
            </a:pPr>
            <a:endParaRPr lang="en-GB" sz="3200" dirty="0">
              <a:latin typeface="Comic Sans MS" panose="030F0702030302020204" pitchFamily="66" charset="0"/>
            </a:endParaRPr>
          </a:p>
          <a:p>
            <a:pPr marL="0" indent="0" algn="ctr">
              <a:buNone/>
            </a:pPr>
            <a:r>
              <a:rPr lang="en-GB" sz="3200" dirty="0" smtClean="0">
                <a:latin typeface="Comic Sans MS" panose="030F0702030302020204" pitchFamily="66" charset="0"/>
              </a:rPr>
              <a:t>The theme for this particular month is ‘Summer’ </a:t>
            </a:r>
          </a:p>
          <a:p>
            <a:pPr marL="0" indent="0">
              <a:buNone/>
            </a:pPr>
            <a:r>
              <a:rPr lang="en-GB" sz="3200" dirty="0" smtClean="0">
                <a:latin typeface="Comic Sans MS" panose="030F0702030302020204" pitchFamily="66" charset="0"/>
              </a:rPr>
              <a:t> </a:t>
            </a:r>
          </a:p>
          <a:p>
            <a:endParaRPr lang="en-GB" dirty="0">
              <a:latin typeface="Comic Sans MS" panose="030F0702030302020204" pitchFamily="66"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4038600" cy="324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541532"/>
      </p:ext>
    </p:extLst>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6600" u="sng" dirty="0" smtClean="0">
                <a:latin typeface="Comic Sans MS" panose="030F0702030302020204" pitchFamily="66" charset="0"/>
              </a:rPr>
              <a:t>Aistear</a:t>
            </a:r>
            <a:endParaRPr lang="en-GB" sz="6600" u="sng" dirty="0">
              <a:latin typeface="Comic Sans MS" panose="030F0702030302020204" pitchFamily="66" charset="0"/>
            </a:endParaRPr>
          </a:p>
        </p:txBody>
      </p:sp>
      <p:sp>
        <p:nvSpPr>
          <p:cNvPr id="4" name="Content Placeholder 3"/>
          <p:cNvSpPr>
            <a:spLocks noGrp="1"/>
          </p:cNvSpPr>
          <p:nvPr>
            <p:ph sz="half" idx="2"/>
          </p:nvPr>
        </p:nvSpPr>
        <p:spPr/>
        <p:txBody>
          <a:bodyPr/>
          <a:lstStyle/>
          <a:p>
            <a:r>
              <a:rPr lang="en-GB" dirty="0" smtClean="0"/>
              <a:t>The theme for this month was ‘The Vet’ .</a:t>
            </a:r>
          </a:p>
          <a:p>
            <a:r>
              <a:rPr lang="en-GB" dirty="0" smtClean="0"/>
              <a:t>The children got to visit the pet store , meet lots of the animals and learn all about them. </a:t>
            </a:r>
          </a:p>
          <a:p>
            <a:r>
              <a:rPr lang="en-GB" dirty="0" smtClean="0"/>
              <a:t>They even got to take home a class pet goldfish. </a:t>
            </a:r>
            <a:endParaRPr lang="en-GB"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916832"/>
            <a:ext cx="4038600"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70052"/>
      </p:ext>
    </p:extLst>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244280"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04664"/>
            <a:ext cx="4244280"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4200"/>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1000132"/>
          </a:xfrm>
        </p:spPr>
        <p:txBody>
          <a:bodyPr/>
          <a:lstStyle/>
          <a:p>
            <a:pPr algn="ctr"/>
            <a:r>
              <a:rPr lang="en-IE" b="1" u="sng" dirty="0" smtClean="0">
                <a:latin typeface="Comic Sans MS" pitchFamily="66" charset="0"/>
              </a:rPr>
              <a:t>General Information</a:t>
            </a:r>
            <a:r>
              <a:rPr lang="en-IE" b="1" u="sng" dirty="0">
                <a:latin typeface="Comic Sans MS" pitchFamily="66" charset="0"/>
              </a:rPr>
              <a:t>.</a:t>
            </a:r>
            <a:r>
              <a:rPr lang="en-IE" b="1" dirty="0" smtClean="0">
                <a:solidFill>
                  <a:srgbClr val="FF0000"/>
                </a:solidFill>
                <a:latin typeface="Comic Sans MS" pitchFamily="66" charset="0"/>
              </a:rPr>
              <a:t> </a:t>
            </a:r>
            <a:endParaRPr lang="en-US" b="1" u="sng" dirty="0">
              <a:solidFill>
                <a:srgbClr val="FF0000"/>
              </a:solidFill>
              <a:latin typeface="Comic Sans MS" pitchFamily="66" charset="0"/>
            </a:endParaRPr>
          </a:p>
        </p:txBody>
      </p:sp>
      <p:sp>
        <p:nvSpPr>
          <p:cNvPr id="3" name="Content Placeholder 2"/>
          <p:cNvSpPr>
            <a:spLocks noGrp="1"/>
          </p:cNvSpPr>
          <p:nvPr>
            <p:ph idx="1"/>
          </p:nvPr>
        </p:nvSpPr>
        <p:spPr>
          <a:xfrm>
            <a:off x="457200" y="1142984"/>
            <a:ext cx="8229600" cy="5500726"/>
          </a:xfrm>
        </p:spPr>
        <p:txBody>
          <a:bodyPr>
            <a:normAutofit/>
          </a:bodyPr>
          <a:lstStyle/>
          <a:p>
            <a:r>
              <a:rPr lang="en-IE" sz="1800" b="1" u="sng" dirty="0" smtClean="0">
                <a:latin typeface="Comic Sans MS" pitchFamily="66" charset="0"/>
              </a:rPr>
              <a:t>School Hours are 8.50am – 12pm for the first two weeks of school</a:t>
            </a:r>
            <a:r>
              <a:rPr lang="en-US" sz="1800" b="1" u="sng" dirty="0" smtClean="0">
                <a:latin typeface="Comic Sans MS" pitchFamily="66" charset="0"/>
              </a:rPr>
              <a:t> and  8.50 am – 1.30 pm subsequently.</a:t>
            </a:r>
          </a:p>
          <a:p>
            <a:endParaRPr lang="en-US" sz="1800" b="1" u="sng" dirty="0" smtClean="0">
              <a:latin typeface="Comic Sans MS" pitchFamily="66" charset="0"/>
            </a:endParaRPr>
          </a:p>
          <a:p>
            <a:r>
              <a:rPr lang="en-IE" sz="1800" b="1" dirty="0" smtClean="0">
                <a:latin typeface="Comic Sans MS" pitchFamily="66" charset="0"/>
              </a:rPr>
              <a:t>Break times  11.00am – 11.10am (first break) and 12.30pm - 1pm (lunch break)</a:t>
            </a:r>
          </a:p>
          <a:p>
            <a:pPr marL="0" indent="0">
              <a:buNone/>
            </a:pPr>
            <a:endParaRPr lang="en-IE" sz="1800" b="1" dirty="0" smtClean="0">
              <a:latin typeface="Comic Sans MS" pitchFamily="66" charset="0"/>
            </a:endParaRPr>
          </a:p>
          <a:p>
            <a:r>
              <a:rPr lang="en-IE" sz="1800" b="1" dirty="0" smtClean="0">
                <a:latin typeface="Comic Sans MS" pitchFamily="66" charset="0"/>
              </a:rPr>
              <a:t>Booklists will be emailed. </a:t>
            </a:r>
          </a:p>
          <a:p>
            <a:pPr marL="0" indent="0">
              <a:buNone/>
            </a:pPr>
            <a:endParaRPr lang="en-IE" sz="1800" b="1" dirty="0" smtClean="0">
              <a:latin typeface="Comic Sans MS" pitchFamily="66" charset="0"/>
            </a:endParaRPr>
          </a:p>
          <a:p>
            <a:r>
              <a:rPr lang="en-IE" sz="1800" b="1" dirty="0" smtClean="0">
                <a:latin typeface="Comic Sans MS" pitchFamily="66" charset="0"/>
              </a:rPr>
              <a:t>School uniform consists of a school tracksuit.</a:t>
            </a:r>
          </a:p>
          <a:p>
            <a:pPr marL="0" indent="0">
              <a:buNone/>
            </a:pPr>
            <a:endParaRPr lang="en-IE" sz="1800" b="1" u="sng" dirty="0" smtClean="0">
              <a:latin typeface="Comic Sans MS" pitchFamily="66" charset="0"/>
            </a:endParaRPr>
          </a:p>
          <a:p>
            <a:r>
              <a:rPr lang="en-IE" sz="1800" b="1" dirty="0" smtClean="0">
                <a:latin typeface="Comic Sans MS" pitchFamily="66" charset="0"/>
              </a:rPr>
              <a:t>Please inform the school of any hearing, sight, asthma, </a:t>
            </a:r>
          </a:p>
          <a:p>
            <a:pPr>
              <a:buNone/>
            </a:pPr>
            <a:r>
              <a:rPr lang="en-IE" sz="1800" b="1" dirty="0" smtClean="0">
                <a:latin typeface="Comic Sans MS" pitchFamily="66" charset="0"/>
              </a:rPr>
              <a:t>   allergies or other medical issues.</a:t>
            </a:r>
          </a:p>
          <a:p>
            <a:pPr>
              <a:buNone/>
            </a:pPr>
            <a:endParaRPr lang="en-IE" sz="1800" b="1" dirty="0" smtClean="0">
              <a:latin typeface="Comic Sans MS" pitchFamily="66" charset="0"/>
            </a:endParaRPr>
          </a:p>
          <a:p>
            <a:r>
              <a:rPr lang="en-IE" sz="1800" b="1" dirty="0" smtClean="0">
                <a:latin typeface="Comic Sans MS" pitchFamily="66" charset="0"/>
              </a:rPr>
              <a:t>School policies including Healthy Eating, Child Protection Policy and Anti Bullying are available to be viewed on the school website . </a:t>
            </a:r>
            <a:r>
              <a:rPr lang="en-IE" sz="2800" b="1" u="sng" dirty="0" smtClean="0">
                <a:latin typeface="Comic Sans MS" pitchFamily="66" charset="0"/>
                <a:hlinkClick r:id="rId3"/>
              </a:rPr>
              <a:t>www.robinstownns.com</a:t>
            </a:r>
            <a:endParaRPr lang="en-IE" sz="2800" b="1" u="sng" dirty="0" smtClean="0">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3456384" cy="2426961"/>
          </a:xfrm>
        </p:spPr>
        <p:txBody>
          <a:bodyPr>
            <a:normAutofit/>
          </a:bodyPr>
          <a:lstStyle/>
          <a:p>
            <a:pPr algn="ctr"/>
            <a:r>
              <a:rPr lang="en-GB" sz="6600" dirty="0" smtClean="0">
                <a:latin typeface="Comic Sans MS" panose="030F0702030302020204" pitchFamily="66" charset="0"/>
              </a:rPr>
              <a:t>Santa’s Visit</a:t>
            </a:r>
            <a:endParaRPr lang="en-GB" sz="6600" dirty="0">
              <a:latin typeface="Comic Sans MS" panose="030F0702030302020204" pitchFamily="66" charset="0"/>
            </a:endParaRPr>
          </a:p>
        </p:txBody>
      </p:sp>
      <p:sp>
        <p:nvSpPr>
          <p:cNvPr id="3" name="Text Placeholder 2"/>
          <p:cNvSpPr>
            <a:spLocks noGrp="1"/>
          </p:cNvSpPr>
          <p:nvPr>
            <p:ph type="body" sz="half" idx="2"/>
          </p:nvPr>
        </p:nvSpPr>
        <p:spPr>
          <a:xfrm rot="183460">
            <a:off x="464909" y="2770889"/>
            <a:ext cx="3240360" cy="2744382"/>
          </a:xfrm>
        </p:spPr>
        <p:txBody>
          <a:bodyPr>
            <a:noAutofit/>
          </a:bodyPr>
          <a:lstStyle/>
          <a:p>
            <a:pPr algn="ctr"/>
            <a:r>
              <a:rPr lang="en-GB" sz="2800" dirty="0" smtClean="0">
                <a:latin typeface="Comic Sans MS" panose="030F0702030302020204" pitchFamily="66" charset="0"/>
              </a:rPr>
              <a:t>Santa visits the boys and girls in Junior and Senior Infants every Christmas. It’s always a secret so hush, hush!!!</a:t>
            </a:r>
            <a:endParaRPr lang="en-GB" sz="2800" dirty="0">
              <a:latin typeface="Comic Sans MS" panose="030F0702030302020204" pitchFamily="66" charset="0"/>
            </a:endParaRPr>
          </a:p>
        </p:txBody>
      </p:sp>
      <p:pic>
        <p:nvPicPr>
          <p:cNvPr id="5" name="Content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8092" b="18092"/>
          <a:stretch>
            <a:fillRect/>
          </a:stretch>
        </p:blipFill>
        <p:spPr>
          <a:xfrm rot="420000">
            <a:off x="3741147" y="1009063"/>
            <a:ext cx="5102858" cy="5440591"/>
          </a:xfrm>
        </p:spPr>
      </p:pic>
    </p:spTree>
    <p:extLst>
      <p:ext uri="{BB962C8B-B14F-4D97-AF65-F5344CB8AC3E}">
        <p14:creationId xmlns:p14="http://schemas.microsoft.com/office/powerpoint/2010/main" val="2033848823"/>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sz="6000" dirty="0" smtClean="0">
                <a:latin typeface="Comic Sans MS" panose="030F0702030302020204" pitchFamily="66" charset="0"/>
              </a:rPr>
              <a:t>Santa’s Visit</a:t>
            </a:r>
            <a:endParaRPr lang="en-GB" sz="6000" dirty="0">
              <a:latin typeface="Comic Sans MS" panose="030F0702030302020204" pitchFamily="66" charset="0"/>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35163"/>
            <a:ext cx="4680520" cy="444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1916832"/>
            <a:ext cx="460851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00149"/>
      </p:ext>
    </p:extLst>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96944" cy="63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375973"/>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latin typeface="Comic Sans MS" panose="030F0702030302020204" pitchFamily="66" charset="0"/>
              </a:rPr>
              <a:t>Before Your Child Starts</a:t>
            </a:r>
            <a:endParaRPr lang="en-IE"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IE" b="1" dirty="0" smtClean="0">
                <a:latin typeface="Comic Sans MS" panose="030F0702030302020204" pitchFamily="66" charset="0"/>
              </a:rPr>
              <a:t>The independence of your child is crucial in making the transition to school as smooth and enjoyable as possible</a:t>
            </a:r>
          </a:p>
          <a:p>
            <a:r>
              <a:rPr lang="en-IE" b="1" dirty="0" smtClean="0">
                <a:latin typeface="Comic Sans MS" panose="030F0702030302020204" pitchFamily="66" charset="0"/>
              </a:rPr>
              <a:t>Button and unbutton a coat and hang it up</a:t>
            </a:r>
          </a:p>
          <a:p>
            <a:r>
              <a:rPr lang="en-IE" b="1" dirty="0" smtClean="0">
                <a:latin typeface="Comic Sans MS" panose="030F0702030302020204" pitchFamily="66" charset="0"/>
              </a:rPr>
              <a:t>Encourage personal hygiene and cleanliness. Your child should know how to flush the toilet and wash hands , without having to be told.</a:t>
            </a:r>
          </a:p>
          <a:p>
            <a:r>
              <a:rPr lang="en-IE" b="1" dirty="0" smtClean="0">
                <a:latin typeface="Comic Sans MS" panose="030F0702030302020204" pitchFamily="66" charset="0"/>
              </a:rPr>
              <a:t>Share toys and playthings with others and ‘take turns.’</a:t>
            </a:r>
          </a:p>
          <a:p>
            <a:r>
              <a:rPr lang="en-IE" b="1" dirty="0" smtClean="0">
                <a:latin typeface="Comic Sans MS" panose="030F0702030302020204" pitchFamily="66" charset="0"/>
              </a:rPr>
              <a:t>Tidy up and put away playthings.</a:t>
            </a:r>
            <a:endParaRPr lang="en-IE" b="1" dirty="0">
              <a:latin typeface="Comic Sans MS" panose="030F0702030302020204" pitchFamily="66" charset="0"/>
            </a:endParaRPr>
          </a:p>
        </p:txBody>
      </p:sp>
    </p:spTree>
    <p:extLst>
      <p:ext uri="{BB962C8B-B14F-4D97-AF65-F5344CB8AC3E}">
        <p14:creationId xmlns:p14="http://schemas.microsoft.com/office/powerpoint/2010/main" val="2455706368"/>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154392"/>
          </a:xfrm>
        </p:spPr>
        <p:txBody>
          <a:bodyPr/>
          <a:lstStyle/>
          <a:p>
            <a:pPr algn="ctr"/>
            <a:r>
              <a:rPr lang="en-GB" dirty="0" smtClean="0">
                <a:latin typeface="Comic Sans MS" panose="030F0702030302020204" pitchFamily="66" charset="0"/>
              </a:rPr>
              <a:t>Before Your Child Starts</a:t>
            </a:r>
            <a:endParaRPr lang="en-GB" dirty="0">
              <a:latin typeface="Comic Sans MS" panose="030F0702030302020204" pitchFamily="66"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935163"/>
            <a:ext cx="8208912" cy="459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713429"/>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008112"/>
          </a:xfrm>
        </p:spPr>
        <p:txBody>
          <a:bodyPr/>
          <a:lstStyle/>
          <a:p>
            <a:pPr algn="ctr"/>
            <a:r>
              <a:rPr lang="en-IE" b="1" u="sng" dirty="0" smtClean="0">
                <a:latin typeface="Comic Sans MS" pitchFamily="66" charset="0"/>
              </a:rPr>
              <a:t>First Day At School</a:t>
            </a:r>
            <a:r>
              <a:rPr lang="en-IE" b="1" dirty="0" smtClean="0">
                <a:solidFill>
                  <a:schemeClr val="accent5">
                    <a:lumMod val="75000"/>
                  </a:schemeClr>
                </a:solidFill>
              </a:rPr>
              <a:t>.</a:t>
            </a:r>
            <a:endParaRPr lang="en-US" b="1" u="sng" dirty="0"/>
          </a:p>
        </p:txBody>
      </p:sp>
      <p:sp>
        <p:nvSpPr>
          <p:cNvPr id="3" name="Content Placeholder 2"/>
          <p:cNvSpPr>
            <a:spLocks noGrp="1"/>
          </p:cNvSpPr>
          <p:nvPr>
            <p:ph idx="1"/>
          </p:nvPr>
        </p:nvSpPr>
        <p:spPr>
          <a:xfrm>
            <a:off x="457200" y="1556792"/>
            <a:ext cx="8075240" cy="4896544"/>
          </a:xfrm>
        </p:spPr>
        <p:txBody>
          <a:bodyPr>
            <a:normAutofit fontScale="92500"/>
          </a:bodyPr>
          <a:lstStyle/>
          <a:p>
            <a:r>
              <a:rPr lang="en-IE" sz="2400" b="1" dirty="0" smtClean="0">
                <a:latin typeface="Comic Sans MS" pitchFamily="66" charset="0"/>
              </a:rPr>
              <a:t>For the first two weeks the  Junior Infants will start at 8.50am and finish at 12 o’clock.</a:t>
            </a:r>
          </a:p>
          <a:p>
            <a:r>
              <a:rPr lang="en-IE" sz="2400" b="1" dirty="0" smtClean="0">
                <a:latin typeface="Comic Sans MS" pitchFamily="66" charset="0"/>
              </a:rPr>
              <a:t>For the first day bring your child into the classroom, they will be welcomed and shown to their seat.</a:t>
            </a:r>
          </a:p>
          <a:p>
            <a:r>
              <a:rPr lang="en-IE" sz="2400" b="1" dirty="0" smtClean="0">
                <a:latin typeface="Comic Sans MS" pitchFamily="66" charset="0"/>
              </a:rPr>
              <a:t>Having given assurance you will be back to collect him/her, wave goodbye and make your getaway without delay.</a:t>
            </a:r>
          </a:p>
          <a:p>
            <a:r>
              <a:rPr lang="en-IE" sz="2400" b="1" dirty="0" smtClean="0">
                <a:latin typeface="Comic Sans MS" pitchFamily="66" charset="0"/>
              </a:rPr>
              <a:t>The children will be brought to the front door at home time. Please wait there.</a:t>
            </a:r>
          </a:p>
          <a:p>
            <a:r>
              <a:rPr lang="en-IE" sz="2400" b="1" dirty="0" smtClean="0">
                <a:latin typeface="Comic Sans MS" pitchFamily="66" charset="0"/>
              </a:rPr>
              <a:t>For the first week you can drop them at the classroom door. On the second week you will bring your child to the Junior Infant line in the yard. The teacher will bring the class in from here.</a:t>
            </a:r>
            <a:endParaRPr lang="en-US" sz="2400" b="1" dirty="0">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latin typeface="Comic Sans MS" panose="030F0702030302020204" pitchFamily="66" charset="0"/>
              </a:rPr>
              <a:t>First Day at School</a:t>
            </a:r>
            <a:endParaRPr lang="en-IE" dirty="0">
              <a:latin typeface="Comic Sans MS" panose="030F0702030302020204" pitchFamily="66" charset="0"/>
            </a:endParaRPr>
          </a:p>
        </p:txBody>
      </p:sp>
      <p:sp>
        <p:nvSpPr>
          <p:cNvPr id="3" name="Content Placeholder 2"/>
          <p:cNvSpPr>
            <a:spLocks noGrp="1"/>
          </p:cNvSpPr>
          <p:nvPr>
            <p:ph sz="half" idx="1"/>
          </p:nvPr>
        </p:nvSpPr>
        <p:spPr/>
        <p:txBody>
          <a:bodyPr>
            <a:normAutofit fontScale="92500" lnSpcReduction="10000"/>
          </a:bodyPr>
          <a:lstStyle/>
          <a:p>
            <a:r>
              <a:rPr lang="en-IE" b="1" dirty="0" smtClean="0">
                <a:latin typeface="Comic Sans MS" panose="030F0702030302020204" pitchFamily="66" charset="0"/>
              </a:rPr>
              <a:t>In spite of the best efforts of both teacher and parents/guardians a small number of children may still become upset. If your child happens to be one of them don’t panic. Patience, perseverance and consistency can work wonders</a:t>
            </a:r>
            <a:r>
              <a:rPr lang="en-IE" dirty="0" smtClean="0">
                <a:latin typeface="Comic Sans MS" panose="030F0702030302020204" pitchFamily="66" charset="0"/>
              </a:rPr>
              <a:t>.</a:t>
            </a:r>
            <a:endParaRPr lang="en-IE" dirty="0">
              <a:latin typeface="Comic Sans MS" panose="030F0702030302020204" pitchFamily="66" charset="0"/>
            </a:endParaRP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988840"/>
            <a:ext cx="403860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071437"/>
      </p:ext>
    </p:extLst>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92696"/>
            <a:ext cx="8229600" cy="796086"/>
          </a:xfrm>
        </p:spPr>
        <p:txBody>
          <a:bodyPr>
            <a:noAutofit/>
          </a:bodyPr>
          <a:lstStyle/>
          <a:p>
            <a:pPr algn="ctr"/>
            <a:r>
              <a:rPr lang="en-IE" sz="3200" b="1" u="sng" dirty="0" smtClean="0">
                <a:latin typeface="Comic Sans MS" pitchFamily="66" charset="0"/>
              </a:rPr>
              <a:t>Do......................................</a:t>
            </a:r>
            <a:r>
              <a:rPr lang="en-IE" sz="3200" b="1" dirty="0" smtClean="0">
                <a:solidFill>
                  <a:srgbClr val="00B0F0"/>
                </a:solidFill>
                <a:latin typeface="Comic Sans MS" pitchFamily="66" charset="0"/>
              </a:rPr>
              <a:t>.</a:t>
            </a:r>
            <a:endParaRPr lang="en-US" sz="3200" b="1" dirty="0">
              <a:latin typeface="Comic Sans MS" pitchFamily="66" charset="0"/>
            </a:endParaRPr>
          </a:p>
        </p:txBody>
      </p:sp>
      <p:sp>
        <p:nvSpPr>
          <p:cNvPr id="3" name="Content Placeholder 2"/>
          <p:cNvSpPr>
            <a:spLocks noGrp="1"/>
          </p:cNvSpPr>
          <p:nvPr>
            <p:ph idx="1"/>
          </p:nvPr>
        </p:nvSpPr>
        <p:spPr>
          <a:xfrm>
            <a:off x="457200" y="1714488"/>
            <a:ext cx="8147248" cy="4882864"/>
          </a:xfrm>
        </p:spPr>
        <p:txBody>
          <a:bodyPr>
            <a:normAutofit/>
          </a:bodyPr>
          <a:lstStyle/>
          <a:p>
            <a:r>
              <a:rPr lang="en-IE" sz="2000" b="1" dirty="0" smtClean="0">
                <a:latin typeface="Comic Sans MS" pitchFamily="66" charset="0"/>
              </a:rPr>
              <a:t>Label </a:t>
            </a:r>
            <a:r>
              <a:rPr lang="en-IE" sz="2000" b="1" u="sng" dirty="0" smtClean="0">
                <a:latin typeface="Comic Sans MS" pitchFamily="66" charset="0"/>
              </a:rPr>
              <a:t>everything</a:t>
            </a:r>
            <a:r>
              <a:rPr lang="en-IE" sz="2000" dirty="0" smtClean="0">
                <a:latin typeface="Comic Sans MS" pitchFamily="66" charset="0"/>
              </a:rPr>
              <a:t>, including all your child’s uniform and tracksuit with a permanent pen/marker.</a:t>
            </a:r>
          </a:p>
          <a:p>
            <a:r>
              <a:rPr lang="en-IE" sz="2000" dirty="0" smtClean="0">
                <a:latin typeface="Comic Sans MS" pitchFamily="66" charset="0"/>
              </a:rPr>
              <a:t>Give your child </a:t>
            </a:r>
            <a:r>
              <a:rPr lang="en-IE" sz="2000" b="1" dirty="0" smtClean="0">
                <a:latin typeface="Comic Sans MS" pitchFamily="66" charset="0"/>
              </a:rPr>
              <a:t>jobs to do at home </a:t>
            </a:r>
            <a:r>
              <a:rPr lang="en-IE" sz="2000" dirty="0" smtClean="0">
                <a:latin typeface="Comic Sans MS" pitchFamily="66" charset="0"/>
              </a:rPr>
              <a:t>and build them up over time.</a:t>
            </a:r>
          </a:p>
          <a:p>
            <a:r>
              <a:rPr lang="en-IE" sz="2000" dirty="0" smtClean="0">
                <a:latin typeface="Comic Sans MS" pitchFamily="66" charset="0"/>
              </a:rPr>
              <a:t>Buy </a:t>
            </a:r>
            <a:r>
              <a:rPr lang="en-IE" sz="2000" b="1" dirty="0" smtClean="0">
                <a:latin typeface="Comic Sans MS" pitchFamily="66" charset="0"/>
              </a:rPr>
              <a:t>big school bags </a:t>
            </a:r>
            <a:r>
              <a:rPr lang="en-IE" sz="2000" dirty="0" smtClean="0">
                <a:latin typeface="Comic Sans MS" pitchFamily="66" charset="0"/>
              </a:rPr>
              <a:t>with </a:t>
            </a:r>
            <a:r>
              <a:rPr lang="en-IE" sz="2000" b="1" dirty="0" smtClean="0">
                <a:latin typeface="Comic Sans MS" pitchFamily="66" charset="0"/>
              </a:rPr>
              <a:t>no wheels </a:t>
            </a:r>
            <a:r>
              <a:rPr lang="en-IE" sz="2000" dirty="0" smtClean="0">
                <a:latin typeface="Comic Sans MS" pitchFamily="66" charset="0"/>
              </a:rPr>
              <a:t>and make sure they are large enough to hold A4 folders.</a:t>
            </a:r>
          </a:p>
          <a:p>
            <a:r>
              <a:rPr lang="en-IE" sz="2000" b="1" dirty="0" smtClean="0">
                <a:latin typeface="Comic Sans MS" pitchFamily="66" charset="0"/>
              </a:rPr>
              <a:t>Drinks bottles and lunch boxes </a:t>
            </a:r>
            <a:r>
              <a:rPr lang="en-IE" sz="2000" dirty="0" smtClean="0">
                <a:latin typeface="Comic Sans MS" pitchFamily="66" charset="0"/>
              </a:rPr>
              <a:t>that are sturdy but easy to open.</a:t>
            </a:r>
          </a:p>
          <a:p>
            <a:r>
              <a:rPr lang="en-IE" sz="2000" dirty="0" smtClean="0">
                <a:latin typeface="Comic Sans MS" pitchFamily="66" charset="0"/>
              </a:rPr>
              <a:t>Buy</a:t>
            </a:r>
            <a:r>
              <a:rPr lang="en-IE" sz="2000" b="1" dirty="0" smtClean="0">
                <a:latin typeface="Comic Sans MS" pitchFamily="66" charset="0"/>
              </a:rPr>
              <a:t> runners </a:t>
            </a:r>
            <a:r>
              <a:rPr lang="en-IE" sz="2000" dirty="0" smtClean="0">
                <a:latin typeface="Comic Sans MS" pitchFamily="66" charset="0"/>
              </a:rPr>
              <a:t>with </a:t>
            </a:r>
            <a:r>
              <a:rPr lang="en-IE" sz="2000" b="1" u="sng" dirty="0" err="1" smtClean="0">
                <a:latin typeface="Comic Sans MS" pitchFamily="66" charset="0"/>
              </a:rPr>
              <a:t>velcro</a:t>
            </a:r>
            <a:r>
              <a:rPr lang="en-IE" sz="2000" dirty="0" smtClean="0">
                <a:latin typeface="Comic Sans MS" pitchFamily="66" charset="0"/>
              </a:rPr>
              <a:t>.</a:t>
            </a:r>
          </a:p>
          <a:p>
            <a:r>
              <a:rPr lang="en-IE" sz="2000" dirty="0" smtClean="0">
                <a:latin typeface="Comic Sans MS" pitchFamily="66" charset="0"/>
              </a:rPr>
              <a:t>They should have a coat that they can easily manage.</a:t>
            </a:r>
          </a:p>
          <a:p>
            <a:r>
              <a:rPr lang="en-IE" sz="2000" dirty="0" smtClean="0">
                <a:latin typeface="Comic Sans MS" pitchFamily="66" charset="0"/>
              </a:rPr>
              <a:t>Give out </a:t>
            </a:r>
            <a:r>
              <a:rPr lang="en-IE" sz="2000" b="1" dirty="0" smtClean="0">
                <a:latin typeface="Comic Sans MS" pitchFamily="66" charset="0"/>
              </a:rPr>
              <a:t>birthday invitations </a:t>
            </a:r>
            <a:r>
              <a:rPr lang="en-IE" sz="2000" dirty="0" smtClean="0">
                <a:latin typeface="Comic Sans MS" pitchFamily="66" charset="0"/>
              </a:rPr>
              <a:t>at the school gate.</a:t>
            </a:r>
            <a:endParaRPr lang="en-US" sz="1600" dirty="0"/>
          </a:p>
        </p:txBody>
      </p:sp>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sz="4000" b="1" u="sng" dirty="0" smtClean="0">
                <a:latin typeface="Comic Sans MS" pitchFamily="66" charset="0"/>
              </a:rPr>
              <a:t>School Books</a:t>
            </a:r>
            <a:endParaRPr lang="en-IE" sz="4000" b="1" u="sng" dirty="0">
              <a:latin typeface="Comic Sans MS" pitchFamily="66" charset="0"/>
            </a:endParaRPr>
          </a:p>
        </p:txBody>
      </p:sp>
      <p:sp>
        <p:nvSpPr>
          <p:cNvPr id="3" name="Content Placeholder 2"/>
          <p:cNvSpPr>
            <a:spLocks noGrp="1"/>
          </p:cNvSpPr>
          <p:nvPr>
            <p:ph idx="1"/>
          </p:nvPr>
        </p:nvSpPr>
        <p:spPr/>
        <p:txBody>
          <a:bodyPr>
            <a:normAutofit lnSpcReduction="10000"/>
          </a:bodyPr>
          <a:lstStyle/>
          <a:p>
            <a:pPr marL="0" indent="0">
              <a:buNone/>
            </a:pPr>
            <a:r>
              <a:rPr lang="en-IE" b="1" dirty="0" smtClean="0">
                <a:latin typeface="Comic Sans MS" pitchFamily="66" charset="0"/>
              </a:rPr>
              <a:t>All school books, activity books and copies will be provided by the school for Sept 2023.</a:t>
            </a:r>
          </a:p>
          <a:p>
            <a:pPr marL="0" indent="0">
              <a:buNone/>
            </a:pPr>
            <a:r>
              <a:rPr lang="en-IE" b="1" dirty="0" smtClean="0">
                <a:latin typeface="Comic Sans MS" pitchFamily="66" charset="0"/>
              </a:rPr>
              <a:t>This will lessen the costs for parents as their child begins their journey through primary school.</a:t>
            </a:r>
          </a:p>
          <a:p>
            <a:pPr marL="0" indent="0">
              <a:buNone/>
            </a:pPr>
            <a:r>
              <a:rPr lang="en-IE" b="1" dirty="0" smtClean="0">
                <a:latin typeface="Comic Sans MS" pitchFamily="66" charset="0"/>
              </a:rPr>
              <a:t>It will also reduce stress levels for parents and children as they will not have to worry about whether they have all the right books.</a:t>
            </a:r>
          </a:p>
          <a:p>
            <a:pPr marL="0" indent="0">
              <a:buNone/>
            </a:pPr>
            <a:r>
              <a:rPr lang="en-IE" b="1" dirty="0" smtClean="0">
                <a:latin typeface="Comic Sans MS" pitchFamily="66" charset="0"/>
              </a:rPr>
              <a:t>Miss Kearns will let you know over the next couple of weeks which items you may have to purchase for Sept. 2023.</a:t>
            </a:r>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18" y="5157192"/>
            <a:ext cx="1714500" cy="1498476"/>
          </a:xfrm>
          <a:prstGeom prst="rect">
            <a:avLst/>
          </a:prstGeom>
        </p:spPr>
      </p:pic>
      <p:sp>
        <p:nvSpPr>
          <p:cNvPr id="2" name="Title 1"/>
          <p:cNvSpPr>
            <a:spLocks noGrp="1"/>
          </p:cNvSpPr>
          <p:nvPr>
            <p:ph type="title"/>
          </p:nvPr>
        </p:nvSpPr>
        <p:spPr/>
        <p:txBody>
          <a:bodyPr/>
          <a:lstStyle/>
          <a:p>
            <a:pPr algn="ctr"/>
            <a:r>
              <a:rPr lang="en-IE" b="1" dirty="0" smtClean="0">
                <a:latin typeface="Comic Sans MS" panose="030F0702030302020204" pitchFamily="66" charset="0"/>
              </a:rPr>
              <a:t>Healthy Eating</a:t>
            </a:r>
            <a:endParaRPr lang="en-IE" b="1" dirty="0">
              <a:latin typeface="Comic Sans MS" panose="030F0702030302020204" pitchFamily="66"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80" y="673145"/>
            <a:ext cx="1440944" cy="1339984"/>
          </a:xfrm>
          <a:prstGeom prst="rect">
            <a:avLst/>
          </a:prstGeom>
        </p:spPr>
      </p:pic>
      <p:sp>
        <p:nvSpPr>
          <p:cNvPr id="3" name="Content Placeholder 2"/>
          <p:cNvSpPr>
            <a:spLocks noGrp="1"/>
          </p:cNvSpPr>
          <p:nvPr>
            <p:ph idx="1"/>
          </p:nvPr>
        </p:nvSpPr>
        <p:spPr/>
        <p:txBody>
          <a:bodyPr/>
          <a:lstStyle/>
          <a:p>
            <a:r>
              <a:rPr lang="en-IE" dirty="0" smtClean="0">
                <a:latin typeface="Comic Sans MS" panose="030F0702030302020204" pitchFamily="66" charset="0"/>
              </a:rPr>
              <a:t>We promote healthy eating in Robinstown NS.</a:t>
            </a:r>
          </a:p>
          <a:p>
            <a:r>
              <a:rPr lang="en-IE" dirty="0" smtClean="0">
                <a:latin typeface="Comic Sans MS" panose="030F0702030302020204" pitchFamily="66" charset="0"/>
              </a:rPr>
              <a:t>Research indicates a strong link between diet and performance in school.</a:t>
            </a:r>
          </a:p>
          <a:p>
            <a:r>
              <a:rPr lang="en-IE" dirty="0" smtClean="0">
                <a:latin typeface="Comic Sans MS" panose="030F0702030302020204" pitchFamily="66" charset="0"/>
              </a:rPr>
              <a:t>Lunch is an important meal for school going children, so we encourage all parents to put thought and care into preparing lunches.</a:t>
            </a:r>
          </a:p>
          <a:p>
            <a:r>
              <a:rPr lang="en-IE" dirty="0" smtClean="0">
                <a:latin typeface="Comic Sans MS" panose="030F0702030302020204" pitchFamily="66" charset="0"/>
              </a:rPr>
              <a:t>Please see school website for our Healthy Eating Policy. These guidelines were drawn up by school staff, parents and pupils of </a:t>
            </a:r>
            <a:r>
              <a:rPr lang="en-IE" dirty="0">
                <a:latin typeface="Comic Sans MS" panose="030F0702030302020204" pitchFamily="66" charset="0"/>
              </a:rPr>
              <a:t>R</a:t>
            </a:r>
            <a:r>
              <a:rPr lang="en-IE" dirty="0" smtClean="0">
                <a:latin typeface="Comic Sans MS" panose="030F0702030302020204" pitchFamily="66" charset="0"/>
              </a:rPr>
              <a:t>obinstown NS.</a:t>
            </a:r>
            <a:endParaRPr lang="en-IE" dirty="0">
              <a:latin typeface="Comic Sans MS" panose="030F0702030302020204" pitchFamily="66" charset="0"/>
            </a:endParaRPr>
          </a:p>
        </p:txBody>
      </p:sp>
    </p:spTree>
    <p:extLst>
      <p:ext uri="{BB962C8B-B14F-4D97-AF65-F5344CB8AC3E}">
        <p14:creationId xmlns:p14="http://schemas.microsoft.com/office/powerpoint/2010/main" val="1782408850"/>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IE" b="1" dirty="0" smtClean="0">
                <a:latin typeface="Comic Sans MS" panose="030F0702030302020204" pitchFamily="66" charset="0"/>
              </a:rPr>
              <a:t>Communication</a:t>
            </a:r>
            <a:endParaRPr lang="en-IE" b="1" dirty="0">
              <a:latin typeface="Comic Sans MS" panose="030F0702030302020204" pitchFamily="66" charset="0"/>
            </a:endParaRPr>
          </a:p>
        </p:txBody>
      </p:sp>
      <p:sp>
        <p:nvSpPr>
          <p:cNvPr id="5" name="Content Placeholder 4"/>
          <p:cNvSpPr>
            <a:spLocks noGrp="1"/>
          </p:cNvSpPr>
          <p:nvPr>
            <p:ph idx="1"/>
          </p:nvPr>
        </p:nvSpPr>
        <p:spPr/>
        <p:txBody>
          <a:bodyPr/>
          <a:lstStyle/>
          <a:p>
            <a:r>
              <a:rPr lang="en-IE" b="1" dirty="0" smtClean="0">
                <a:latin typeface="Comic Sans MS" panose="030F0702030302020204" pitchFamily="66" charset="0"/>
              </a:rPr>
              <a:t>We believe in open lines of communication. This is done in various ways.</a:t>
            </a:r>
          </a:p>
          <a:p>
            <a:pPr marL="514350" indent="-514350">
              <a:buFont typeface="+mj-lt"/>
              <a:buAutoNum type="arabicPeriod"/>
            </a:pPr>
            <a:r>
              <a:rPr lang="en-IE" b="1" dirty="0" smtClean="0">
                <a:latin typeface="Comic Sans MS" panose="030F0702030302020204" pitchFamily="66" charset="0"/>
              </a:rPr>
              <a:t>Parent teacher meetings.</a:t>
            </a:r>
          </a:p>
          <a:p>
            <a:pPr marL="514350" indent="-514350">
              <a:buFont typeface="+mj-lt"/>
              <a:buAutoNum type="arabicPeriod"/>
            </a:pPr>
            <a:r>
              <a:rPr lang="en-IE" b="1" dirty="0" smtClean="0">
                <a:latin typeface="Comic Sans MS" panose="030F0702030302020204" pitchFamily="66" charset="0"/>
              </a:rPr>
              <a:t>School Website </a:t>
            </a:r>
            <a:r>
              <a:rPr lang="en-IE" b="1" dirty="0" smtClean="0">
                <a:latin typeface="Comic Sans MS" panose="030F0702030302020204" pitchFamily="66" charset="0"/>
                <a:hlinkClick r:id="rId3"/>
              </a:rPr>
              <a:t>www.robinstownns.com</a:t>
            </a:r>
            <a:endParaRPr lang="en-IE" b="1" dirty="0" smtClean="0">
              <a:latin typeface="Comic Sans MS" panose="030F0702030302020204" pitchFamily="66" charset="0"/>
            </a:endParaRPr>
          </a:p>
          <a:p>
            <a:pPr marL="514350" indent="-514350">
              <a:buFont typeface="+mj-lt"/>
              <a:buAutoNum type="arabicPeriod"/>
            </a:pPr>
            <a:r>
              <a:rPr lang="en-IE" b="1" dirty="0" smtClean="0">
                <a:latin typeface="Comic Sans MS" panose="030F0702030302020204" pitchFamily="66" charset="0"/>
              </a:rPr>
              <a:t>Facebook page – Robinstown NS</a:t>
            </a:r>
          </a:p>
          <a:p>
            <a:pPr marL="514350" indent="-514350">
              <a:buFont typeface="+mj-lt"/>
              <a:buAutoNum type="arabicPeriod"/>
            </a:pPr>
            <a:r>
              <a:rPr lang="en-IE" b="1" dirty="0" smtClean="0">
                <a:latin typeface="Comic Sans MS" panose="030F0702030302020204" pitchFamily="66" charset="0"/>
              </a:rPr>
              <a:t>Monthly Newsletters</a:t>
            </a:r>
          </a:p>
          <a:p>
            <a:pPr marL="514350" indent="-514350">
              <a:buFont typeface="+mj-lt"/>
              <a:buAutoNum type="arabicPeriod"/>
            </a:pPr>
            <a:r>
              <a:rPr lang="en-IE" b="1" dirty="0" err="1" smtClean="0">
                <a:latin typeface="Comic Sans MS" panose="030F0702030302020204" pitchFamily="66" charset="0"/>
              </a:rPr>
              <a:t>Databiz</a:t>
            </a:r>
            <a:r>
              <a:rPr lang="en-IE" b="1" dirty="0" smtClean="0">
                <a:latin typeface="Comic Sans MS" panose="030F0702030302020204" pitchFamily="66" charset="0"/>
              </a:rPr>
              <a:t> App/Text a Parent</a:t>
            </a:r>
          </a:p>
          <a:p>
            <a:pPr marL="514350" indent="-514350">
              <a:buFont typeface="+mj-lt"/>
              <a:buAutoNum type="arabicPeriod"/>
            </a:pPr>
            <a:r>
              <a:rPr lang="en-IE" b="1" dirty="0" smtClean="0">
                <a:latin typeface="Comic Sans MS" panose="030F0702030302020204" pitchFamily="66" charset="0"/>
              </a:rPr>
              <a:t>Parent’s Association </a:t>
            </a:r>
            <a:r>
              <a:rPr lang="en-IE" b="1" dirty="0" err="1" smtClean="0">
                <a:latin typeface="Comic Sans MS" panose="030F0702030302020204" pitchFamily="66" charset="0"/>
              </a:rPr>
              <a:t>Whats</a:t>
            </a:r>
            <a:r>
              <a:rPr lang="en-IE" b="1" dirty="0" smtClean="0">
                <a:latin typeface="Comic Sans MS" panose="030F0702030302020204" pitchFamily="66" charset="0"/>
              </a:rPr>
              <a:t> App</a:t>
            </a:r>
          </a:p>
          <a:p>
            <a:pPr marL="514350" indent="-514350">
              <a:buFont typeface="+mj-lt"/>
              <a:buAutoNum type="arabicPeriod"/>
            </a:pPr>
            <a:endParaRPr lang="en-IE" dirty="0"/>
          </a:p>
        </p:txBody>
      </p:sp>
    </p:spTree>
    <p:extLst>
      <p:ext uri="{BB962C8B-B14F-4D97-AF65-F5344CB8AC3E}">
        <p14:creationId xmlns:p14="http://schemas.microsoft.com/office/powerpoint/2010/main" val="195210743"/>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Autofit/>
          </a:bodyPr>
          <a:lstStyle/>
          <a:p>
            <a:pPr algn="ctr"/>
            <a:r>
              <a:rPr lang="en-IE" sz="8800" b="1" dirty="0" smtClean="0">
                <a:latin typeface="Comic Sans MS" panose="030F0702030302020204" pitchFamily="66" charset="0"/>
              </a:rPr>
              <a:t>Lunches</a:t>
            </a:r>
            <a:endParaRPr lang="en-IE" sz="8800" b="1" dirty="0">
              <a:latin typeface="Comic Sans MS" panose="030F0702030302020204" pitchFamily="66" charset="0"/>
            </a:endParaRPr>
          </a:p>
        </p:txBody>
      </p:sp>
      <p:sp>
        <p:nvSpPr>
          <p:cNvPr id="3" name="Content Placeholder 2"/>
          <p:cNvSpPr>
            <a:spLocks noGrp="1"/>
          </p:cNvSpPr>
          <p:nvPr>
            <p:ph idx="1"/>
          </p:nvPr>
        </p:nvSpPr>
        <p:spPr>
          <a:xfrm>
            <a:off x="467544" y="1340768"/>
            <a:ext cx="8229600" cy="4733880"/>
          </a:xfrm>
        </p:spPr>
        <p:txBody>
          <a:bodyPr>
            <a:normAutofit fontScale="92500" lnSpcReduction="20000"/>
          </a:bodyPr>
          <a:lstStyle/>
          <a:p>
            <a:r>
              <a:rPr lang="en-IE" b="1" dirty="0" smtClean="0">
                <a:latin typeface="Comic Sans MS" panose="030F0702030302020204" pitchFamily="66" charset="0"/>
              </a:rPr>
              <a:t>Children get time to eat their lunch before they go on yard (approximately 10 minutes) </a:t>
            </a:r>
          </a:p>
          <a:p>
            <a:r>
              <a:rPr lang="en-IE" b="1" dirty="0" smtClean="0">
                <a:latin typeface="Comic Sans MS" panose="030F0702030302020204" pitchFamily="66" charset="0"/>
              </a:rPr>
              <a:t>Give them enough food they can manage (Practice at home)</a:t>
            </a:r>
          </a:p>
          <a:p>
            <a:r>
              <a:rPr lang="en-IE" b="1" dirty="0" smtClean="0">
                <a:latin typeface="Comic Sans MS" panose="030F0702030302020204" pitchFamily="66" charset="0"/>
              </a:rPr>
              <a:t>Drinks container they can open and close themselves.</a:t>
            </a:r>
          </a:p>
          <a:p>
            <a:r>
              <a:rPr lang="en-IE" b="1" dirty="0" smtClean="0">
                <a:latin typeface="Comic Sans MS" panose="030F0702030302020204" pitchFamily="66" charset="0"/>
              </a:rPr>
              <a:t>Zip lunch boxes work best</a:t>
            </a:r>
          </a:p>
          <a:p>
            <a:r>
              <a:rPr lang="en-IE" b="1" dirty="0" smtClean="0">
                <a:latin typeface="Comic Sans MS" panose="030F0702030302020204" pitchFamily="66" charset="0"/>
              </a:rPr>
              <a:t>They must be able to recognise their own lunch box and container</a:t>
            </a:r>
          </a:p>
          <a:p>
            <a:r>
              <a:rPr lang="en-IE" b="1" dirty="0" smtClean="0">
                <a:latin typeface="Comic Sans MS" panose="030F0702030302020204" pitchFamily="66" charset="0"/>
              </a:rPr>
              <a:t>The Lunch Bag deliver lunch to the school each day through their app. Parents can register and choose items for their child’s lunch. </a:t>
            </a:r>
          </a:p>
          <a:p>
            <a:r>
              <a:rPr lang="en-IE" b="1" dirty="0">
                <a:latin typeface="Comic Sans MS" panose="030F0702030302020204" pitchFamily="66" charset="0"/>
              </a:rPr>
              <a:t>Play in Junior Infant yard which is fully </a:t>
            </a:r>
            <a:r>
              <a:rPr lang="en-IE" b="1" dirty="0" smtClean="0">
                <a:latin typeface="Comic Sans MS" panose="030F0702030302020204" pitchFamily="66" charset="0"/>
              </a:rPr>
              <a:t>supervised</a:t>
            </a:r>
          </a:p>
          <a:p>
            <a:r>
              <a:rPr lang="en-IE" b="1" dirty="0" smtClean="0">
                <a:latin typeface="Comic Sans MS" panose="030F0702030302020204" pitchFamily="66" charset="0"/>
              </a:rPr>
              <a:t>Please note that we are a NUT FREE school.</a:t>
            </a:r>
            <a:endParaRPr lang="en-IE" b="1" dirty="0">
              <a:latin typeface="Comic Sans MS" panose="030F0702030302020204" pitchFamily="66" charset="0"/>
            </a:endParaRPr>
          </a:p>
          <a:p>
            <a:endParaRPr lang="en-IE" b="1" dirty="0" smtClean="0">
              <a:latin typeface="Comic Sans MS" panose="030F0702030302020204" pitchFamily="66" charset="0"/>
            </a:endParaRPr>
          </a:p>
          <a:p>
            <a:endParaRPr lang="en-IE" b="1" dirty="0">
              <a:latin typeface="Comic Sans MS" panose="030F0702030302020204" pitchFamily="66" charset="0"/>
            </a:endParaRPr>
          </a:p>
        </p:txBody>
      </p:sp>
    </p:spTree>
    <p:extLst>
      <p:ext uri="{BB962C8B-B14F-4D97-AF65-F5344CB8AC3E}">
        <p14:creationId xmlns:p14="http://schemas.microsoft.com/office/powerpoint/2010/main" val="848357759"/>
      </p:ext>
    </p:extLst>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229600" cy="1143000"/>
          </a:xfrm>
        </p:spPr>
        <p:txBody>
          <a:bodyPr>
            <a:normAutofit/>
          </a:bodyPr>
          <a:lstStyle/>
          <a:p>
            <a:r>
              <a:rPr lang="en-GB" sz="6000" b="1" dirty="0" smtClean="0">
                <a:latin typeface="Comic Sans MS" panose="030F0702030302020204" pitchFamily="66" charset="0"/>
              </a:rPr>
              <a:t>The Lunch Bag</a:t>
            </a:r>
            <a:endParaRPr lang="en-GB" sz="6000" b="1" dirty="0">
              <a:latin typeface="Comic Sans MS" panose="030F0702030302020204" pitchFamily="66"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442585">
            <a:off x="6103227" y="301757"/>
            <a:ext cx="2963439" cy="123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72816"/>
            <a:ext cx="814148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137844"/>
      </p:ext>
    </p:extLst>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sz="8800" b="1" dirty="0" smtClean="0">
                <a:latin typeface="Comic Sans MS" panose="030F0702030302020204" pitchFamily="66" charset="0"/>
              </a:rPr>
              <a:t>Homework</a:t>
            </a:r>
            <a:endParaRPr lang="en-IE" sz="8800" b="1" dirty="0">
              <a:latin typeface="Comic Sans MS" panose="030F0702030302020204" pitchFamily="66" charset="0"/>
            </a:endParaRPr>
          </a:p>
        </p:txBody>
      </p:sp>
      <p:sp>
        <p:nvSpPr>
          <p:cNvPr id="3" name="Content Placeholder 2"/>
          <p:cNvSpPr>
            <a:spLocks noGrp="1"/>
          </p:cNvSpPr>
          <p:nvPr>
            <p:ph idx="1"/>
          </p:nvPr>
        </p:nvSpPr>
        <p:spPr/>
        <p:txBody>
          <a:bodyPr/>
          <a:lstStyle/>
          <a:p>
            <a:r>
              <a:rPr lang="en-IE" b="1" dirty="0" smtClean="0">
                <a:latin typeface="Comic Sans MS" panose="030F0702030302020204" pitchFamily="66" charset="0"/>
              </a:rPr>
              <a:t>Homework will be in folder marked homework. </a:t>
            </a:r>
          </a:p>
          <a:p>
            <a:r>
              <a:rPr lang="en-IE" b="1" dirty="0" smtClean="0">
                <a:latin typeface="Comic Sans MS" panose="030F0702030302020204" pitchFamily="66" charset="0"/>
              </a:rPr>
              <a:t>Will need your guidance, supervision and signature. </a:t>
            </a:r>
          </a:p>
          <a:p>
            <a:r>
              <a:rPr lang="en-IE" b="1" dirty="0" smtClean="0">
                <a:latin typeface="Comic Sans MS" panose="030F0702030302020204" pitchFamily="66" charset="0"/>
              </a:rPr>
              <a:t>Notes may also be in this folder. </a:t>
            </a:r>
          </a:p>
          <a:p>
            <a:r>
              <a:rPr lang="en-IE" b="1" dirty="0" smtClean="0">
                <a:latin typeface="Comic Sans MS" panose="030F0702030302020204" pitchFamily="66" charset="0"/>
              </a:rPr>
              <a:t>We use Jolly Phonics, every night you will need to practise the sounds and songs.  </a:t>
            </a:r>
            <a:endParaRPr lang="en-IE" b="1" dirty="0">
              <a:latin typeface="Comic Sans MS" panose="030F0702030302020204" pitchFamily="66" charset="0"/>
            </a:endParaRPr>
          </a:p>
        </p:txBody>
      </p:sp>
    </p:spTree>
    <p:extLst>
      <p:ext uri="{BB962C8B-B14F-4D97-AF65-F5344CB8AC3E}">
        <p14:creationId xmlns:p14="http://schemas.microsoft.com/office/powerpoint/2010/main" val="866771588"/>
      </p:ext>
    </p:extLst>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lstStyle/>
          <a:p>
            <a:pPr algn="ctr"/>
            <a:r>
              <a:rPr lang="en-GB" dirty="0" smtClean="0">
                <a:latin typeface="Comic Sans MS" panose="030F0702030302020204" pitchFamily="66" charset="0"/>
              </a:rPr>
              <a:t>Literacy</a:t>
            </a:r>
            <a:endParaRPr lang="en-GB" dirty="0">
              <a:latin typeface="Comic Sans MS" panose="030F0702030302020204" pitchFamily="66" charset="0"/>
            </a:endParaRPr>
          </a:p>
        </p:txBody>
      </p:sp>
      <p:sp>
        <p:nvSpPr>
          <p:cNvPr id="3" name="Content Placeholder 2"/>
          <p:cNvSpPr>
            <a:spLocks noGrp="1"/>
          </p:cNvSpPr>
          <p:nvPr>
            <p:ph idx="1"/>
          </p:nvPr>
        </p:nvSpPr>
        <p:spPr>
          <a:xfrm>
            <a:off x="457200" y="1052736"/>
            <a:ext cx="7859216" cy="5271864"/>
          </a:xfrm>
        </p:spPr>
        <p:txBody>
          <a:bodyPr/>
          <a:lstStyle/>
          <a:p>
            <a:r>
              <a:rPr lang="en-GB" dirty="0" smtClean="0">
                <a:latin typeface="Comic Sans MS" panose="030F0702030302020204" pitchFamily="66" charset="0"/>
              </a:rPr>
              <a:t>We use the Jolly Phonics programme which teaches children to read and write from an early age.</a:t>
            </a:r>
          </a:p>
          <a:p>
            <a:r>
              <a:rPr lang="en-GB" dirty="0" smtClean="0">
                <a:latin typeface="Comic Sans MS" panose="030F0702030302020204" pitchFamily="66" charset="0"/>
              </a:rPr>
              <a:t>Teaching is multi-sensory and active, with fun actions, stories and songs. It teaches letter sounds as opposed to the alphabet. </a:t>
            </a:r>
          </a:p>
          <a:p>
            <a:pPr marL="514350" indent="-514350">
              <a:buFont typeface="+mj-lt"/>
              <a:buAutoNum type="arabicPeriod"/>
            </a:pPr>
            <a:r>
              <a:rPr lang="en-GB" dirty="0" smtClean="0">
                <a:latin typeface="Comic Sans MS" panose="030F0702030302020204" pitchFamily="66" charset="0"/>
              </a:rPr>
              <a:t>Learning the letter sounds</a:t>
            </a:r>
          </a:p>
          <a:p>
            <a:pPr marL="514350" indent="-514350">
              <a:buFont typeface="+mj-lt"/>
              <a:buAutoNum type="arabicPeriod"/>
            </a:pPr>
            <a:r>
              <a:rPr lang="en-GB" dirty="0" smtClean="0">
                <a:latin typeface="Comic Sans MS" panose="030F0702030302020204" pitchFamily="66" charset="0"/>
              </a:rPr>
              <a:t>Learning letter formation</a:t>
            </a:r>
          </a:p>
          <a:p>
            <a:pPr marL="514350" indent="-514350">
              <a:buFont typeface="+mj-lt"/>
              <a:buAutoNum type="arabicPeriod"/>
            </a:pPr>
            <a:r>
              <a:rPr lang="en-GB" dirty="0" smtClean="0">
                <a:latin typeface="Comic Sans MS" panose="030F0702030302020204" pitchFamily="66" charset="0"/>
              </a:rPr>
              <a:t>Blending</a:t>
            </a:r>
          </a:p>
          <a:p>
            <a:pPr marL="514350" indent="-514350">
              <a:buFont typeface="+mj-lt"/>
              <a:buAutoNum type="arabicPeriod"/>
            </a:pPr>
            <a:r>
              <a:rPr lang="en-GB" dirty="0" smtClean="0">
                <a:latin typeface="Comic Sans MS" panose="030F0702030302020204" pitchFamily="66" charset="0"/>
              </a:rPr>
              <a:t>Segmenting </a:t>
            </a:r>
          </a:p>
          <a:p>
            <a:pPr marL="514350" indent="-514350">
              <a:buFont typeface="+mj-lt"/>
              <a:buAutoNum type="arabicPeriod"/>
            </a:pPr>
            <a:r>
              <a:rPr lang="en-GB" dirty="0" smtClean="0">
                <a:latin typeface="Comic Sans MS" panose="030F0702030302020204" pitchFamily="66" charset="0"/>
              </a:rPr>
              <a:t>Tricky words </a:t>
            </a:r>
            <a:endParaRPr lang="en-GB" dirty="0">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5870">
            <a:off x="7565713" y="398775"/>
            <a:ext cx="144016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969343"/>
      </p:ext>
    </p:extLst>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pPr algn="ctr"/>
            <a:r>
              <a:rPr lang="en-GB" dirty="0" smtClean="0">
                <a:latin typeface="Comic Sans MS" panose="030F0702030302020204" pitchFamily="66" charset="0"/>
              </a:rPr>
              <a:t>Schedule of Intervention</a:t>
            </a:r>
            <a:endParaRPr lang="en-GB" dirty="0">
              <a:latin typeface="Comic Sans MS" panose="030F0702030302020204" pitchFamily="66"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493423"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553128"/>
      </p:ext>
    </p:extLst>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ormAutofit fontScale="90000"/>
          </a:bodyPr>
          <a:lstStyle/>
          <a:p>
            <a:r>
              <a:rPr lang="en-GB" dirty="0" smtClean="0"/>
              <a:t>Numeracy – Ready, Set, Go - Maths</a:t>
            </a:r>
            <a:endParaRPr lang="en-GB" dirty="0"/>
          </a:p>
        </p:txBody>
      </p:sp>
      <p:sp>
        <p:nvSpPr>
          <p:cNvPr id="3" name="Content Placeholder 2"/>
          <p:cNvSpPr>
            <a:spLocks noGrp="1"/>
          </p:cNvSpPr>
          <p:nvPr>
            <p:ph idx="1"/>
          </p:nvPr>
        </p:nvSpPr>
        <p:spPr>
          <a:xfrm>
            <a:off x="179512" y="980728"/>
            <a:ext cx="8784976" cy="5688632"/>
          </a:xfrm>
        </p:spPr>
        <p:txBody>
          <a:bodyPr>
            <a:normAutofit fontScale="85000" lnSpcReduction="20000"/>
          </a:bodyPr>
          <a:lstStyle/>
          <a:p>
            <a:r>
              <a:rPr lang="en-GB" b="1" dirty="0" smtClean="0">
                <a:latin typeface="Comic Sans MS" panose="030F0702030302020204" pitchFamily="66" charset="0"/>
              </a:rPr>
              <a:t>Ready </a:t>
            </a:r>
            <a:r>
              <a:rPr lang="en-GB" b="1" dirty="0">
                <a:latin typeface="Comic Sans MS" panose="030F0702030302020204" pitchFamily="66" charset="0"/>
              </a:rPr>
              <a:t>Set Go Maths </a:t>
            </a:r>
            <a:r>
              <a:rPr lang="en-GB" dirty="0">
                <a:latin typeface="Comic Sans MS" panose="030F0702030302020204" pitchFamily="66" charset="0"/>
              </a:rPr>
              <a:t>is a hands-on approach to learning mathematical concepts in Junior and Senior Infants. It is designed to enable children to develop and consolidate their understanding of numbers through activities and interactive games.</a:t>
            </a:r>
          </a:p>
          <a:p>
            <a:r>
              <a:rPr lang="en-GB" dirty="0">
                <a:latin typeface="Comic Sans MS" panose="030F0702030302020204" pitchFamily="66" charset="0"/>
              </a:rPr>
              <a:t>The Key message behind the programme is that children are engaged in active learning and there is an emphasis on the use of language to explain our mathematical thinking, what we are doing and why we are doing it. Ready, Set, Go Maths focuses on 4 main areas:</a:t>
            </a:r>
          </a:p>
          <a:p>
            <a:pPr marL="514350" indent="-514350">
              <a:buFont typeface="+mj-lt"/>
              <a:buAutoNum type="arabicPeriod"/>
            </a:pPr>
            <a:r>
              <a:rPr lang="en-GB" dirty="0">
                <a:latin typeface="Comic Sans MS" panose="030F0702030302020204" pitchFamily="66" charset="0"/>
              </a:rPr>
              <a:t>Sorting</a:t>
            </a:r>
          </a:p>
          <a:p>
            <a:pPr marL="514350" indent="-514350">
              <a:buFont typeface="+mj-lt"/>
              <a:buAutoNum type="arabicPeriod"/>
            </a:pPr>
            <a:r>
              <a:rPr lang="en-GB" dirty="0">
                <a:latin typeface="Comic Sans MS" panose="030F0702030302020204" pitchFamily="66" charset="0"/>
              </a:rPr>
              <a:t>Relationships and Operations</a:t>
            </a:r>
          </a:p>
          <a:p>
            <a:pPr marL="514350" indent="-514350">
              <a:buFont typeface="+mj-lt"/>
              <a:buAutoNum type="arabicPeriod"/>
            </a:pPr>
            <a:r>
              <a:rPr lang="en-GB" dirty="0">
                <a:latin typeface="Comic Sans MS" panose="030F0702030302020204" pitchFamily="66" charset="0"/>
              </a:rPr>
              <a:t>Counting and Recognition</a:t>
            </a:r>
          </a:p>
          <a:p>
            <a:pPr marL="514350" indent="-514350">
              <a:buFont typeface="+mj-lt"/>
              <a:buAutoNum type="arabicPeriod"/>
            </a:pPr>
            <a:r>
              <a:rPr lang="en-GB" dirty="0">
                <a:latin typeface="Comic Sans MS" panose="030F0702030302020204" pitchFamily="66" charset="0"/>
              </a:rPr>
              <a:t>Understanding Numbers</a:t>
            </a:r>
            <a:r>
              <a:rPr lang="en-GB" dirty="0" smtClean="0">
                <a:latin typeface="Comic Sans MS" panose="030F0702030302020204" pitchFamily="66" charset="0"/>
              </a:rPr>
              <a:t>.</a:t>
            </a:r>
            <a:endParaRPr lang="en-GB" dirty="0">
              <a:latin typeface="Comic Sans MS" panose="030F0702030302020204" pitchFamily="66" charset="0"/>
            </a:endParaRPr>
          </a:p>
          <a:p>
            <a:r>
              <a:rPr lang="en-GB" dirty="0">
                <a:latin typeface="Comic Sans MS" panose="030F0702030302020204" pitchFamily="66" charset="0"/>
              </a:rPr>
              <a:t>Classroom </a:t>
            </a:r>
            <a:r>
              <a:rPr lang="en-GB" dirty="0" smtClean="0">
                <a:latin typeface="Comic Sans MS" panose="030F0702030302020204" pitchFamily="66" charset="0"/>
              </a:rPr>
              <a:t>teacher </a:t>
            </a:r>
            <a:r>
              <a:rPr lang="en-GB" dirty="0">
                <a:latin typeface="Comic Sans MS" panose="030F0702030302020204" pitchFamily="66" charset="0"/>
              </a:rPr>
              <a:t>and teachers from our Learning Support Team, </a:t>
            </a:r>
            <a:r>
              <a:rPr lang="en-GB" dirty="0" smtClean="0">
                <a:latin typeface="Comic Sans MS" panose="030F0702030302020204" pitchFamily="66" charset="0"/>
              </a:rPr>
              <a:t>work </a:t>
            </a:r>
            <a:r>
              <a:rPr lang="en-GB" dirty="0">
                <a:latin typeface="Comic Sans MS" panose="030F0702030302020204" pitchFamily="66" charset="0"/>
              </a:rPr>
              <a:t>with the pupils in the class in smaller groups. Children work at a ‘station’, usually doing </a:t>
            </a:r>
            <a:r>
              <a:rPr lang="en-GB" dirty="0" smtClean="0">
                <a:latin typeface="Comic Sans MS" panose="030F0702030302020204" pitchFamily="66" charset="0"/>
              </a:rPr>
              <a:t>three to four activities each day. </a:t>
            </a:r>
            <a:r>
              <a:rPr lang="en-GB" dirty="0">
                <a:latin typeface="Comic Sans MS" panose="030F0702030302020204" pitchFamily="66" charset="0"/>
              </a:rPr>
              <a:t>Activities generally involve working with concrete materials and playing games.</a:t>
            </a:r>
          </a:p>
          <a:p>
            <a:endParaRPr lang="en-GB" dirty="0">
              <a:latin typeface="Comic Sans MS" panose="030F0702030302020204" pitchFamily="66" charset="0"/>
            </a:endParaRPr>
          </a:p>
        </p:txBody>
      </p:sp>
    </p:spTree>
    <p:extLst>
      <p:ext uri="{BB962C8B-B14F-4D97-AF65-F5344CB8AC3E}">
        <p14:creationId xmlns:p14="http://schemas.microsoft.com/office/powerpoint/2010/main" val="2272833967"/>
      </p:ext>
    </p:extLst>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80053" y="1424268"/>
            <a:ext cx="5852582" cy="43894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64496" y="1516224"/>
            <a:ext cx="5868144" cy="4221088"/>
          </a:xfrm>
          <a:prstGeom prst="rect">
            <a:avLst/>
          </a:prstGeom>
        </p:spPr>
      </p:pic>
    </p:spTree>
    <p:extLst>
      <p:ext uri="{BB962C8B-B14F-4D97-AF65-F5344CB8AC3E}">
        <p14:creationId xmlns:p14="http://schemas.microsoft.com/office/powerpoint/2010/main" val="419972802"/>
      </p:ext>
    </p:extLst>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08045" y="1496276"/>
            <a:ext cx="5852582" cy="43894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14192" y="1610544"/>
            <a:ext cx="5831632" cy="4139952"/>
          </a:xfrm>
          <a:prstGeom prst="rect">
            <a:avLst/>
          </a:prstGeom>
        </p:spPr>
      </p:pic>
    </p:spTree>
    <p:extLst>
      <p:ext uri="{BB962C8B-B14F-4D97-AF65-F5344CB8AC3E}">
        <p14:creationId xmlns:p14="http://schemas.microsoft.com/office/powerpoint/2010/main" val="3512237352"/>
      </p:ext>
    </p:extLst>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omic Sans MS" panose="030F0702030302020204" pitchFamily="66" charset="0"/>
              </a:rPr>
              <a:t>Helpful Activities/Tips……</a:t>
            </a:r>
            <a:endParaRPr lang="en-IE" dirty="0">
              <a:latin typeface="Comic Sans MS" panose="030F0702030302020204" pitchFamily="66" charset="0"/>
            </a:endParaRPr>
          </a:p>
        </p:txBody>
      </p:sp>
      <p:sp>
        <p:nvSpPr>
          <p:cNvPr id="3" name="Content Placeholder 2"/>
          <p:cNvSpPr>
            <a:spLocks noGrp="1"/>
          </p:cNvSpPr>
          <p:nvPr>
            <p:ph idx="1"/>
          </p:nvPr>
        </p:nvSpPr>
        <p:spPr/>
        <p:txBody>
          <a:bodyPr/>
          <a:lstStyle/>
          <a:p>
            <a:r>
              <a:rPr lang="en-IE" b="1" dirty="0" smtClean="0">
                <a:latin typeface="Comic Sans MS" panose="030F0702030302020204" pitchFamily="66" charset="0"/>
              </a:rPr>
              <a:t>Join the local library and read to your child</a:t>
            </a:r>
          </a:p>
          <a:p>
            <a:r>
              <a:rPr lang="en-IE" b="1" dirty="0" smtClean="0">
                <a:latin typeface="Comic Sans MS" panose="030F0702030302020204" pitchFamily="66" charset="0"/>
              </a:rPr>
              <a:t>Plant something in the ground</a:t>
            </a:r>
          </a:p>
          <a:p>
            <a:r>
              <a:rPr lang="en-IE" b="1" dirty="0" smtClean="0">
                <a:latin typeface="Comic Sans MS" panose="030F0702030302020204" pitchFamily="66" charset="0"/>
              </a:rPr>
              <a:t>Routine and lots of sleep</a:t>
            </a:r>
          </a:p>
          <a:p>
            <a:r>
              <a:rPr lang="en-IE" b="1" dirty="0" smtClean="0">
                <a:latin typeface="Comic Sans MS" panose="030F0702030302020204" pitchFamily="66" charset="0"/>
              </a:rPr>
              <a:t>Exercise is very important</a:t>
            </a:r>
          </a:p>
          <a:p>
            <a:r>
              <a:rPr lang="en-IE" b="1" dirty="0" smtClean="0">
                <a:latin typeface="Comic Sans MS" panose="030F0702030302020204" pitchFamily="66" charset="0"/>
              </a:rPr>
              <a:t>Manners will take you everywhere!</a:t>
            </a:r>
            <a:endParaRPr lang="en-IE" b="1" dirty="0">
              <a:latin typeface="Comic Sans MS" panose="030F0702030302020204" pitchFamily="66" charset="0"/>
            </a:endParaRPr>
          </a:p>
        </p:txBody>
      </p:sp>
      <p:pic>
        <p:nvPicPr>
          <p:cNvPr id="4" name="Picture 6" descr="C:\Users\User 1\AppData\Local\Microsoft\Windows\Temporary Internet Files\Content.IE5\B41BF0YJ\MC900434377[1].wmf"/>
          <p:cNvPicPr>
            <a:picLocks noChangeAspect="1" noChangeArrowheads="1"/>
          </p:cNvPicPr>
          <p:nvPr/>
        </p:nvPicPr>
        <p:blipFill>
          <a:blip r:embed="rId3" cstate="print"/>
          <a:srcRect/>
          <a:stretch>
            <a:fillRect/>
          </a:stretch>
        </p:blipFill>
        <p:spPr bwMode="auto">
          <a:xfrm>
            <a:off x="683568" y="4797152"/>
            <a:ext cx="1838325" cy="1555350"/>
          </a:xfrm>
          <a:prstGeom prst="rect">
            <a:avLst/>
          </a:prstGeom>
          <a:noFill/>
        </p:spPr>
      </p:pic>
      <p:pic>
        <p:nvPicPr>
          <p:cNvPr id="5" name="Picture 5" descr="C:\Users\User 1\AppData\Local\Microsoft\Windows\Temporary Internet Files\Content.IE5\OPU8DUQ1\MC900183052[1].wmf"/>
          <p:cNvPicPr>
            <a:picLocks noChangeAspect="1" noChangeArrowheads="1"/>
          </p:cNvPicPr>
          <p:nvPr/>
        </p:nvPicPr>
        <p:blipFill>
          <a:blip r:embed="rId4" cstate="print"/>
          <a:srcRect/>
          <a:stretch>
            <a:fillRect/>
          </a:stretch>
        </p:blipFill>
        <p:spPr bwMode="auto">
          <a:xfrm>
            <a:off x="3347864" y="4797152"/>
            <a:ext cx="1808162" cy="1368152"/>
          </a:xfrm>
          <a:prstGeom prst="rect">
            <a:avLst/>
          </a:prstGeom>
          <a:noFill/>
        </p:spPr>
      </p:pic>
      <p:pic>
        <p:nvPicPr>
          <p:cNvPr id="6" name="Picture 7" descr="C:\Users\User 1\AppData\Local\Microsoft\Windows\Temporary Internet Files\Content.IE5\OPU8DUQ1\MC900297909[1].wmf"/>
          <p:cNvPicPr>
            <a:picLocks noChangeAspect="1" noChangeArrowheads="1"/>
          </p:cNvPicPr>
          <p:nvPr/>
        </p:nvPicPr>
        <p:blipFill>
          <a:blip r:embed="rId5" cstate="print"/>
          <a:srcRect/>
          <a:stretch>
            <a:fillRect/>
          </a:stretch>
        </p:blipFill>
        <p:spPr bwMode="auto">
          <a:xfrm>
            <a:off x="6156176" y="4797152"/>
            <a:ext cx="2703710" cy="1224136"/>
          </a:xfrm>
          <a:prstGeom prst="rect">
            <a:avLst/>
          </a:prstGeom>
          <a:noFill/>
        </p:spPr>
      </p:pic>
    </p:spTree>
    <p:extLst>
      <p:ext uri="{BB962C8B-B14F-4D97-AF65-F5344CB8AC3E}">
        <p14:creationId xmlns:p14="http://schemas.microsoft.com/office/powerpoint/2010/main" val="1751889412"/>
      </p:ext>
    </p:extLst>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63" y="476672"/>
            <a:ext cx="8609013"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1994322"/>
            <a:ext cx="7560840" cy="2369880"/>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latin typeface="Comic Sans MS" panose="030F0702030302020204" pitchFamily="66" charset="0"/>
              </a:rPr>
              <a:t>Please see our school website for more information and tips for parents. </a:t>
            </a:r>
          </a:p>
          <a:p>
            <a:pPr marL="285750" indent="-285750">
              <a:buFont typeface="Arial" panose="020B0604020202020204" pitchFamily="34" charset="0"/>
              <a:buChar char="•"/>
            </a:pPr>
            <a:endParaRPr lang="en-GB" sz="2800" dirty="0">
              <a:latin typeface="Comic Sans MS" panose="030F0702030302020204" pitchFamily="66" charset="0"/>
            </a:endParaRPr>
          </a:p>
          <a:p>
            <a:r>
              <a:rPr lang="en-GB" sz="3600" dirty="0">
                <a:latin typeface="Comic Sans MS" panose="030F0702030302020204" pitchFamily="66" charset="0"/>
              </a:rPr>
              <a:t>https://</a:t>
            </a:r>
            <a:r>
              <a:rPr lang="en-GB" sz="3600" dirty="0" smtClean="0">
                <a:latin typeface="Comic Sans MS" panose="030F0702030302020204" pitchFamily="66" charset="0"/>
              </a:rPr>
              <a:t>www.robinstownns.com</a:t>
            </a:r>
            <a:endParaRPr lang="en-GB" sz="2800" dirty="0">
              <a:latin typeface="Comic Sans MS" panose="030F0702030302020204" pitchFamily="66" charset="0"/>
            </a:endParaRPr>
          </a:p>
          <a:p>
            <a:endParaRPr lang="en-GB" sz="2800" dirty="0">
              <a:latin typeface="Comic Sans MS" panose="030F0702030302020204" pitchFamily="66" charset="0"/>
            </a:endParaRPr>
          </a:p>
        </p:txBody>
      </p:sp>
    </p:spTree>
    <p:extLst>
      <p:ext uri="{BB962C8B-B14F-4D97-AF65-F5344CB8AC3E}">
        <p14:creationId xmlns:p14="http://schemas.microsoft.com/office/powerpoint/2010/main" val="3598730490"/>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96086"/>
          </a:xfrm>
        </p:spPr>
        <p:txBody>
          <a:bodyPr>
            <a:noAutofit/>
          </a:bodyPr>
          <a:lstStyle/>
          <a:p>
            <a:pPr algn="ctr"/>
            <a:r>
              <a:rPr lang="en-IE" sz="4000" b="1" u="sng" dirty="0">
                <a:latin typeface="Comic Sans MS" pitchFamily="66" charset="0"/>
              </a:rPr>
              <a:t>Attendance and Punctuality</a:t>
            </a:r>
            <a:endParaRPr lang="en-US" sz="4000" b="1" u="sng" dirty="0">
              <a:latin typeface="Comic Sans MS" pitchFamily="66" charset="0"/>
            </a:endParaRPr>
          </a:p>
        </p:txBody>
      </p:sp>
      <p:sp>
        <p:nvSpPr>
          <p:cNvPr id="3" name="Content Placeholder 2"/>
          <p:cNvSpPr>
            <a:spLocks noGrp="1"/>
          </p:cNvSpPr>
          <p:nvPr>
            <p:ph idx="1"/>
          </p:nvPr>
        </p:nvSpPr>
        <p:spPr>
          <a:xfrm>
            <a:off x="467544" y="1340768"/>
            <a:ext cx="8280920" cy="5112568"/>
          </a:xfrm>
        </p:spPr>
        <p:txBody>
          <a:bodyPr>
            <a:normAutofit/>
          </a:bodyPr>
          <a:lstStyle/>
          <a:p>
            <a:r>
              <a:rPr lang="en-IE" b="1" dirty="0" smtClean="0">
                <a:latin typeface="Comic Sans MS" pitchFamily="66" charset="0"/>
              </a:rPr>
              <a:t>Good </a:t>
            </a:r>
            <a:r>
              <a:rPr lang="en-IE" b="1" dirty="0">
                <a:latin typeface="Comic Sans MS" pitchFamily="66" charset="0"/>
              </a:rPr>
              <a:t>attendance and punctuality are </a:t>
            </a:r>
            <a:r>
              <a:rPr lang="en-IE" b="1" dirty="0" smtClean="0">
                <a:latin typeface="Comic Sans MS" pitchFamily="66" charset="0"/>
              </a:rPr>
              <a:t>vital.</a:t>
            </a:r>
          </a:p>
          <a:p>
            <a:r>
              <a:rPr lang="en-IE" b="1" dirty="0" smtClean="0">
                <a:latin typeface="Comic Sans MS" pitchFamily="66" charset="0"/>
              </a:rPr>
              <a:t>If </a:t>
            </a:r>
            <a:r>
              <a:rPr lang="en-IE" b="1" dirty="0">
                <a:latin typeface="Comic Sans MS" pitchFamily="66" charset="0"/>
              </a:rPr>
              <a:t>your child is late</a:t>
            </a:r>
            <a:r>
              <a:rPr lang="en-IE" b="1" dirty="0" smtClean="0">
                <a:latin typeface="Comic Sans MS" pitchFamily="66" charset="0"/>
              </a:rPr>
              <a:t>, parents are asked to fill in the green slip.</a:t>
            </a:r>
          </a:p>
          <a:p>
            <a:r>
              <a:rPr lang="en-IE" b="1" dirty="0" smtClean="0">
                <a:latin typeface="Comic Sans MS" pitchFamily="66" charset="0"/>
              </a:rPr>
              <a:t>When your child is absent, parents are asked to fill in a yellow slip. </a:t>
            </a:r>
          </a:p>
          <a:p>
            <a:r>
              <a:rPr lang="en-IE" b="1" dirty="0" smtClean="0">
                <a:latin typeface="Comic Sans MS" pitchFamily="66" charset="0"/>
              </a:rPr>
              <a:t>The </a:t>
            </a:r>
            <a:r>
              <a:rPr lang="en-IE" b="1" dirty="0">
                <a:latin typeface="Comic Sans MS" pitchFamily="66" charset="0"/>
              </a:rPr>
              <a:t>school is legally obliged to report children who have missed more than 20 days to the National Education Welfare Board</a:t>
            </a:r>
            <a:r>
              <a:rPr lang="en-IE" b="1" dirty="0" smtClean="0">
                <a:latin typeface="Comic Sans MS" pitchFamily="66" charset="0"/>
              </a:rPr>
              <a:t>.</a:t>
            </a:r>
            <a:endParaRPr lang="en-IE" sz="2400" b="1" dirty="0" smtClean="0">
              <a:latin typeface="Comic Sans MS" pitchFamily="66" charset="0"/>
            </a:endParaRPr>
          </a:p>
        </p:txBody>
      </p:sp>
    </p:spTree>
    <p:extLst>
      <p:ext uri="{BB962C8B-B14F-4D97-AF65-F5344CB8AC3E}">
        <p14:creationId xmlns:p14="http://schemas.microsoft.com/office/powerpoint/2010/main" val="2878549297"/>
      </p:ext>
    </p:extLst>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smtClean="0">
                <a:latin typeface="Comic Sans MS" panose="030F0702030302020204" pitchFamily="66" charset="0"/>
              </a:rPr>
              <a:t>Little Robins</a:t>
            </a:r>
            <a:endParaRPr lang="en-IE" b="1" dirty="0">
              <a:latin typeface="Comic Sans MS" panose="030F0702030302020204" pitchFamily="66" charset="0"/>
            </a:endParaRPr>
          </a:p>
        </p:txBody>
      </p:sp>
      <p:sp>
        <p:nvSpPr>
          <p:cNvPr id="3" name="Content Placeholder 2"/>
          <p:cNvSpPr>
            <a:spLocks noGrp="1"/>
          </p:cNvSpPr>
          <p:nvPr>
            <p:ph idx="1"/>
          </p:nvPr>
        </p:nvSpPr>
        <p:spPr/>
        <p:txBody>
          <a:bodyPr>
            <a:normAutofit fontScale="92500" lnSpcReduction="10000"/>
          </a:bodyPr>
          <a:lstStyle/>
          <a:p>
            <a:r>
              <a:rPr lang="en-IE" dirty="0" smtClean="0">
                <a:latin typeface="Comic Sans MS" panose="030F0702030302020204" pitchFamily="66" charset="0"/>
              </a:rPr>
              <a:t>Our local childcare facility was opened in January 2017. It opens daily from 8am. Children attending after school care in Little Robins are collected at school by member of Little Robins staff. </a:t>
            </a:r>
          </a:p>
          <a:p>
            <a:r>
              <a:rPr lang="en-IE" dirty="0" smtClean="0">
                <a:latin typeface="Comic Sans MS" panose="030F0702030302020204" pitchFamily="66" charset="0"/>
              </a:rPr>
              <a:t>Services include:</a:t>
            </a:r>
          </a:p>
          <a:p>
            <a:r>
              <a:rPr lang="en-IE" dirty="0" smtClean="0">
                <a:latin typeface="Comic Sans MS" panose="030F0702030302020204" pitchFamily="66" charset="0"/>
              </a:rPr>
              <a:t>Breakfast club</a:t>
            </a:r>
          </a:p>
          <a:p>
            <a:r>
              <a:rPr lang="en-IE" dirty="0" smtClean="0">
                <a:latin typeface="Comic Sans MS" panose="030F0702030302020204" pitchFamily="66" charset="0"/>
              </a:rPr>
              <a:t>Pre school</a:t>
            </a:r>
          </a:p>
          <a:p>
            <a:r>
              <a:rPr lang="en-IE" dirty="0" smtClean="0">
                <a:latin typeface="Comic Sans MS" panose="030F0702030302020204" pitchFamily="66" charset="0"/>
              </a:rPr>
              <a:t>After school, meals included in the cost</a:t>
            </a:r>
          </a:p>
          <a:p>
            <a:r>
              <a:rPr lang="en-IE" dirty="0" smtClean="0">
                <a:latin typeface="Comic Sans MS" panose="030F0702030302020204" pitchFamily="66" charset="0"/>
              </a:rPr>
              <a:t>Part day care</a:t>
            </a:r>
          </a:p>
          <a:p>
            <a:r>
              <a:rPr lang="en-IE" dirty="0" smtClean="0">
                <a:latin typeface="Comic Sans MS" panose="030F0702030302020204" pitchFamily="66" charset="0"/>
              </a:rPr>
              <a:t>Full day care</a:t>
            </a:r>
          </a:p>
          <a:p>
            <a:r>
              <a:rPr lang="en-IE" dirty="0" smtClean="0">
                <a:latin typeface="Comic Sans MS" panose="030F0702030302020204" pitchFamily="66" charset="0"/>
              </a:rPr>
              <a:t>Guitar lessons (age 7)</a:t>
            </a:r>
          </a:p>
        </p:txBody>
      </p:sp>
    </p:spTree>
    <p:extLst>
      <p:ext uri="{BB962C8B-B14F-4D97-AF65-F5344CB8AC3E}">
        <p14:creationId xmlns:p14="http://schemas.microsoft.com/office/powerpoint/2010/main" val="385795773"/>
      </p:ext>
    </p:extLst>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525344"/>
            <a:ext cx="6912768" cy="332656"/>
          </a:xfrm>
        </p:spPr>
        <p:txBody>
          <a:bodyPr>
            <a:normAutofit fontScale="90000"/>
          </a:bodyPr>
          <a:lstStyle/>
          <a:p>
            <a:pPr algn="ct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r>
              <a:rPr lang="en-GB" dirty="0"/>
              <a:t/>
            </a:r>
            <a:br>
              <a:rPr lang="en-GB" dirty="0"/>
            </a:br>
            <a:endParaRPr lang="en-GB" dirty="0"/>
          </a:p>
        </p:txBody>
      </p:sp>
      <p:sp>
        <p:nvSpPr>
          <p:cNvPr id="3" name="Rectangle 2"/>
          <p:cNvSpPr/>
          <p:nvPr/>
        </p:nvSpPr>
        <p:spPr>
          <a:xfrm>
            <a:off x="467544" y="1028343"/>
            <a:ext cx="8136904" cy="5078313"/>
          </a:xfrm>
          <a:prstGeom prst="rect">
            <a:avLst/>
          </a:prstGeom>
        </p:spPr>
        <p:txBody>
          <a:bodyPr wrap="square">
            <a:spAutoFit/>
          </a:bodyPr>
          <a:lstStyle/>
          <a:p>
            <a:r>
              <a:rPr lang="en-GB" sz="3600" dirty="0" smtClean="0">
                <a:latin typeface="Comic Sans MS" panose="030F0702030302020204" pitchFamily="66" charset="0"/>
              </a:rPr>
              <a:t>We look forward to welcoming the children to the school on Wednesday </a:t>
            </a:r>
            <a:r>
              <a:rPr lang="en-GB" sz="3600" dirty="0">
                <a:latin typeface="Comic Sans MS" panose="030F0702030302020204" pitchFamily="66" charset="0"/>
              </a:rPr>
              <a:t>7</a:t>
            </a:r>
            <a:r>
              <a:rPr lang="en-GB" sz="3600" baseline="30000" dirty="0" smtClean="0">
                <a:latin typeface="Comic Sans MS" panose="030F0702030302020204" pitchFamily="66" charset="0"/>
              </a:rPr>
              <a:t>th</a:t>
            </a:r>
            <a:r>
              <a:rPr lang="en-GB" sz="3600" dirty="0" smtClean="0">
                <a:latin typeface="Comic Sans MS" panose="030F0702030302020204" pitchFamily="66" charset="0"/>
              </a:rPr>
              <a:t> of June from 1pm – 2pm.</a:t>
            </a:r>
            <a:endParaRPr lang="en-GB" sz="3600" dirty="0">
              <a:latin typeface="Comic Sans MS" panose="030F0702030302020204" pitchFamily="66" charset="0"/>
            </a:endParaRPr>
          </a:p>
          <a:p>
            <a:r>
              <a:rPr lang="en-GB" sz="3600" dirty="0" smtClean="0">
                <a:latin typeface="Comic Sans MS" panose="030F0702030302020204" pitchFamily="66" charset="0"/>
              </a:rPr>
              <a:t>The </a:t>
            </a:r>
            <a:r>
              <a:rPr lang="en-GB" sz="3600" dirty="0">
                <a:latin typeface="Comic Sans MS" panose="030F0702030302020204" pitchFamily="66" charset="0"/>
              </a:rPr>
              <a:t>pupils will play </a:t>
            </a:r>
            <a:r>
              <a:rPr lang="en-GB" sz="3600" dirty="0" smtClean="0">
                <a:latin typeface="Comic Sans MS" panose="030F0702030302020204" pitchFamily="66" charset="0"/>
              </a:rPr>
              <a:t>and socialise </a:t>
            </a:r>
            <a:r>
              <a:rPr lang="en-GB" sz="3600" dirty="0">
                <a:latin typeface="Comic Sans MS" panose="030F0702030302020204" pitchFamily="66" charset="0"/>
              </a:rPr>
              <a:t>in the </a:t>
            </a:r>
            <a:r>
              <a:rPr lang="en-GB" sz="3600" dirty="0" smtClean="0">
                <a:latin typeface="Comic Sans MS" panose="030F0702030302020204" pitchFamily="66" charset="0"/>
              </a:rPr>
              <a:t>classroom, meet their new classmates and teacher. Parents will be offered refreshments and the opportunity to ask questions. </a:t>
            </a:r>
            <a:endParaRPr lang="en-GB" sz="3600" dirty="0">
              <a:latin typeface="Comic Sans MS" panose="030F0702030302020204" pitchFamily="66" charset="0"/>
            </a:endParaRPr>
          </a:p>
          <a:p>
            <a:endParaRPr lang="en-GB" dirty="0" smtClean="0"/>
          </a:p>
          <a:p>
            <a:endParaRPr lang="en-GB" dirty="0"/>
          </a:p>
        </p:txBody>
      </p:sp>
    </p:spTree>
    <p:extLst>
      <p:ext uri="{BB962C8B-B14F-4D97-AF65-F5344CB8AC3E}">
        <p14:creationId xmlns:p14="http://schemas.microsoft.com/office/powerpoint/2010/main" val="3612440614"/>
      </p:ext>
    </p:extLst>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smtClean="0">
                <a:latin typeface="Comic Sans MS" panose="030F0702030302020204" pitchFamily="66" charset="0"/>
              </a:rPr>
              <a:t>Thank you for coming</a:t>
            </a:r>
            <a:endParaRPr lang="en-IE" b="1"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IE" dirty="0" smtClean="0">
                <a:latin typeface="Comic Sans MS" panose="030F0702030302020204" pitchFamily="66" charset="0"/>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988840"/>
            <a:ext cx="7488832" cy="4509120"/>
          </a:xfrm>
          <a:prstGeom prst="rect">
            <a:avLst/>
          </a:prstGeom>
        </p:spPr>
      </p:pic>
    </p:spTree>
    <p:extLst>
      <p:ext uri="{BB962C8B-B14F-4D97-AF65-F5344CB8AC3E}">
        <p14:creationId xmlns:p14="http://schemas.microsoft.com/office/powerpoint/2010/main" val="1912848994"/>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57256"/>
          </a:xfrm>
        </p:spPr>
        <p:txBody>
          <a:bodyPr>
            <a:normAutofit fontScale="90000"/>
          </a:bodyPr>
          <a:lstStyle/>
          <a:p>
            <a:pPr algn="ctr"/>
            <a:r>
              <a:rPr lang="en-IE" b="1" u="sng" dirty="0" smtClean="0">
                <a:latin typeface="Comic Sans MS" pitchFamily="66" charset="0"/>
              </a:rPr>
              <a:t>Extra Curricular Activities</a:t>
            </a:r>
            <a:r>
              <a:rPr lang="en-IE" b="1" u="sng" dirty="0">
                <a:latin typeface="Comic Sans MS" pitchFamily="66" charset="0"/>
              </a:rPr>
              <a:t>.</a:t>
            </a:r>
            <a:endParaRPr lang="en-US" b="1" u="sng" dirty="0">
              <a:latin typeface="Comic Sans MS" pitchFamily="66" charset="0"/>
            </a:endParaRPr>
          </a:p>
        </p:txBody>
      </p:sp>
      <p:sp>
        <p:nvSpPr>
          <p:cNvPr id="3" name="Content Placeholder 2"/>
          <p:cNvSpPr>
            <a:spLocks noGrp="1"/>
          </p:cNvSpPr>
          <p:nvPr>
            <p:ph idx="1"/>
          </p:nvPr>
        </p:nvSpPr>
        <p:spPr>
          <a:xfrm>
            <a:off x="214282" y="1196752"/>
            <a:ext cx="6445950" cy="5328592"/>
          </a:xfrm>
        </p:spPr>
        <p:txBody>
          <a:bodyPr>
            <a:normAutofit fontScale="85000" lnSpcReduction="20000"/>
          </a:bodyPr>
          <a:lstStyle/>
          <a:p>
            <a:pPr marL="0" indent="0">
              <a:buNone/>
            </a:pPr>
            <a:endParaRPr lang="en-IE" sz="1500" b="1" dirty="0" smtClean="0">
              <a:latin typeface="Comic Sans MS" pitchFamily="66" charset="0"/>
            </a:endParaRPr>
          </a:p>
          <a:p>
            <a:r>
              <a:rPr lang="en-IE" sz="1700" b="1" dirty="0" smtClean="0">
                <a:latin typeface="Comic Sans MS" pitchFamily="66" charset="0"/>
              </a:rPr>
              <a:t>Christmas Plays / Concert</a:t>
            </a:r>
          </a:p>
          <a:p>
            <a:r>
              <a:rPr lang="en-IE" sz="1700" b="1" dirty="0" smtClean="0">
                <a:latin typeface="Comic Sans MS" pitchFamily="66" charset="0"/>
              </a:rPr>
              <a:t>Maths Week / Science Week</a:t>
            </a:r>
          </a:p>
          <a:p>
            <a:r>
              <a:rPr lang="en-IE" sz="1700" b="1" dirty="0" smtClean="0">
                <a:latin typeface="Comic Sans MS" pitchFamily="66" charset="0"/>
              </a:rPr>
              <a:t>ICT: 30 Laptops and 35 Tablets</a:t>
            </a:r>
          </a:p>
          <a:p>
            <a:r>
              <a:rPr lang="en-IE" sz="1700" b="1" dirty="0" smtClean="0">
                <a:latin typeface="Comic Sans MS" pitchFamily="66" charset="0"/>
              </a:rPr>
              <a:t>Grandparents’ Day, Friendship Week, Well –being Week and St. Brigid’s Day Cross making</a:t>
            </a:r>
          </a:p>
          <a:p>
            <a:r>
              <a:rPr lang="en-IE" sz="1700" b="1" dirty="0" smtClean="0">
                <a:latin typeface="Comic Sans MS" pitchFamily="66" charset="0"/>
              </a:rPr>
              <a:t>Credit Union Quiz Competition</a:t>
            </a:r>
          </a:p>
          <a:p>
            <a:r>
              <a:rPr lang="en-IE" sz="1700" b="1" dirty="0" err="1">
                <a:latin typeface="Comic Sans MS" pitchFamily="66" charset="0"/>
              </a:rPr>
              <a:t>Tráth</a:t>
            </a:r>
            <a:r>
              <a:rPr lang="en-IE" sz="1700" b="1" dirty="0">
                <a:latin typeface="Comic Sans MS" pitchFamily="66" charset="0"/>
              </a:rPr>
              <a:t> </a:t>
            </a:r>
            <a:r>
              <a:rPr lang="en-IE" sz="1700" b="1" dirty="0" err="1" smtClean="0">
                <a:latin typeface="Comic Sans MS" pitchFamily="66" charset="0"/>
              </a:rPr>
              <a:t>na</a:t>
            </a:r>
            <a:r>
              <a:rPr lang="en-IE" sz="1700" b="1" dirty="0" smtClean="0">
                <a:latin typeface="Comic Sans MS" pitchFamily="66" charset="0"/>
              </a:rPr>
              <a:t> </a:t>
            </a:r>
            <a:r>
              <a:rPr lang="en-IE" sz="1700" b="1" dirty="0" err="1">
                <a:latin typeface="Comic Sans MS" pitchFamily="66" charset="0"/>
              </a:rPr>
              <a:t>gCeist</a:t>
            </a:r>
            <a:r>
              <a:rPr lang="en-IE" sz="1700" b="1" dirty="0">
                <a:latin typeface="Comic Sans MS" pitchFamily="66" charset="0"/>
              </a:rPr>
              <a:t> </a:t>
            </a:r>
          </a:p>
          <a:p>
            <a:r>
              <a:rPr lang="en-IE" sz="1700" b="1" dirty="0">
                <a:latin typeface="Comic Sans MS" pitchFamily="66" charset="0"/>
              </a:rPr>
              <a:t>National Spelling </a:t>
            </a:r>
            <a:r>
              <a:rPr lang="en-IE" sz="1700" b="1" dirty="0" smtClean="0">
                <a:latin typeface="Comic Sans MS" pitchFamily="66" charset="0"/>
              </a:rPr>
              <a:t>Bee</a:t>
            </a:r>
          </a:p>
          <a:p>
            <a:r>
              <a:rPr lang="en-IE" sz="1700" b="1" dirty="0" smtClean="0">
                <a:latin typeface="Comic Sans MS" pitchFamily="66" charset="0"/>
              </a:rPr>
              <a:t>Seachtain na Gaeilge and Lá Glás </a:t>
            </a:r>
          </a:p>
          <a:p>
            <a:r>
              <a:rPr lang="en-IE" sz="1700" b="1" dirty="0" smtClean="0">
                <a:latin typeface="Comic Sans MS" pitchFamily="66" charset="0"/>
              </a:rPr>
              <a:t>School Tours and Field Trips </a:t>
            </a:r>
          </a:p>
          <a:p>
            <a:r>
              <a:rPr lang="en-IE" sz="1700" b="1" dirty="0" smtClean="0">
                <a:latin typeface="Comic Sans MS" pitchFamily="66" charset="0"/>
              </a:rPr>
              <a:t>Swimming in </a:t>
            </a:r>
            <a:r>
              <a:rPr lang="en-IE" sz="1700" b="1" dirty="0" err="1" smtClean="0">
                <a:latin typeface="Comic Sans MS" pitchFamily="66" charset="0"/>
              </a:rPr>
              <a:t>Kells</a:t>
            </a:r>
            <a:r>
              <a:rPr lang="en-IE" sz="1700" b="1" dirty="0" smtClean="0">
                <a:latin typeface="Comic Sans MS" pitchFamily="66" charset="0"/>
              </a:rPr>
              <a:t> Swimming Pool (resumed this year for all children from senior infants to 6</a:t>
            </a:r>
            <a:r>
              <a:rPr lang="en-IE" sz="1700" b="1" baseline="30000" dirty="0" smtClean="0">
                <a:latin typeface="Comic Sans MS" pitchFamily="66" charset="0"/>
              </a:rPr>
              <a:t>th</a:t>
            </a:r>
            <a:r>
              <a:rPr lang="en-IE" sz="1700" b="1" dirty="0" smtClean="0">
                <a:latin typeface="Comic Sans MS" pitchFamily="66" charset="0"/>
              </a:rPr>
              <a:t> Class)</a:t>
            </a:r>
          </a:p>
          <a:p>
            <a:r>
              <a:rPr lang="en-IE" sz="1700" b="1" dirty="0">
                <a:latin typeface="Comic Sans MS" pitchFamily="66" charset="0"/>
              </a:rPr>
              <a:t>4</a:t>
            </a:r>
            <a:r>
              <a:rPr lang="en-IE" sz="1700" b="1" dirty="0" smtClean="0">
                <a:latin typeface="Comic Sans MS" pitchFamily="66" charset="0"/>
              </a:rPr>
              <a:t> Green School Flags and School Garden (Pride of Place)</a:t>
            </a:r>
          </a:p>
          <a:p>
            <a:r>
              <a:rPr lang="en-IE" sz="1700" b="1" dirty="0" smtClean="0">
                <a:latin typeface="Comic Sans MS" pitchFamily="66" charset="0"/>
              </a:rPr>
              <a:t>Active School Flag, Active Schools’ Week and Sports Day</a:t>
            </a:r>
          </a:p>
          <a:p>
            <a:r>
              <a:rPr lang="en-IE" sz="1700" b="1" dirty="0" smtClean="0">
                <a:latin typeface="Comic Sans MS" pitchFamily="66" charset="0"/>
              </a:rPr>
              <a:t>Healthy Eating Committee</a:t>
            </a:r>
          </a:p>
          <a:p>
            <a:r>
              <a:rPr lang="en-IE" sz="1700" b="1" dirty="0" smtClean="0">
                <a:latin typeface="Comic Sans MS" pitchFamily="66" charset="0"/>
              </a:rPr>
              <a:t>First Confession and Holy Communion (2</a:t>
            </a:r>
            <a:r>
              <a:rPr lang="en-IE" sz="1700" b="1" baseline="30000" dirty="0" smtClean="0">
                <a:latin typeface="Comic Sans MS" pitchFamily="66" charset="0"/>
              </a:rPr>
              <a:t>nd</a:t>
            </a:r>
            <a:r>
              <a:rPr lang="en-IE" sz="1700" b="1" dirty="0" smtClean="0">
                <a:latin typeface="Comic Sans MS" pitchFamily="66" charset="0"/>
              </a:rPr>
              <a:t> class)</a:t>
            </a:r>
          </a:p>
          <a:p>
            <a:r>
              <a:rPr lang="en-IE" sz="1700" b="1" dirty="0" smtClean="0">
                <a:latin typeface="Comic Sans MS" pitchFamily="66" charset="0"/>
              </a:rPr>
              <a:t>Confirmation (6</a:t>
            </a:r>
            <a:r>
              <a:rPr lang="en-IE" sz="1700" b="1" baseline="30000" dirty="0" smtClean="0">
                <a:latin typeface="Comic Sans MS" pitchFamily="66" charset="0"/>
              </a:rPr>
              <a:t>th</a:t>
            </a:r>
            <a:r>
              <a:rPr lang="en-IE" sz="1700" b="1" dirty="0" smtClean="0">
                <a:latin typeface="Comic Sans MS" pitchFamily="66" charset="0"/>
              </a:rPr>
              <a:t> class) </a:t>
            </a:r>
          </a:p>
          <a:p>
            <a:r>
              <a:rPr lang="en-IE" sz="1700" b="1" dirty="0" smtClean="0">
                <a:latin typeface="Comic Sans MS" pitchFamily="66" charset="0"/>
              </a:rPr>
              <a:t>Internal school hurling ,football (fundamentals Junior Infants – 2</a:t>
            </a:r>
            <a:r>
              <a:rPr lang="en-IE" sz="1700" b="1" baseline="30000" dirty="0" smtClean="0">
                <a:latin typeface="Comic Sans MS" pitchFamily="66" charset="0"/>
              </a:rPr>
              <a:t>nd </a:t>
            </a:r>
            <a:r>
              <a:rPr lang="en-IE" sz="1700" b="1" dirty="0" smtClean="0">
                <a:latin typeface="Comic Sans MS" pitchFamily="66" charset="0"/>
              </a:rPr>
              <a:t>and 3</a:t>
            </a:r>
            <a:r>
              <a:rPr lang="en-IE" sz="1700" b="1" baseline="30000" dirty="0" smtClean="0">
                <a:latin typeface="Comic Sans MS" pitchFamily="66" charset="0"/>
              </a:rPr>
              <a:t>rd</a:t>
            </a:r>
            <a:r>
              <a:rPr lang="en-IE" sz="1700" b="1" dirty="0" smtClean="0">
                <a:latin typeface="Comic Sans MS" pitchFamily="66" charset="0"/>
              </a:rPr>
              <a:t> – 6</a:t>
            </a:r>
            <a:r>
              <a:rPr lang="en-IE" sz="1700" b="1" baseline="30000" dirty="0" smtClean="0">
                <a:latin typeface="Comic Sans MS" pitchFamily="66" charset="0"/>
              </a:rPr>
              <a:t>th</a:t>
            </a:r>
            <a:r>
              <a:rPr lang="en-IE" sz="1700" b="1" dirty="0" smtClean="0">
                <a:latin typeface="Comic Sans MS" pitchFamily="66" charset="0"/>
              </a:rPr>
              <a:t> participated in the GAA All Star Programme) </a:t>
            </a:r>
          </a:p>
          <a:p>
            <a:r>
              <a:rPr lang="en-IE" sz="1700" b="1" dirty="0" smtClean="0">
                <a:latin typeface="Comic Sans MS" pitchFamily="66" charset="0"/>
              </a:rPr>
              <a:t>Inter school gaelic football, hurling, camogie, olympic handball, basketball, rounder's and soccer competitions. </a:t>
            </a:r>
          </a:p>
          <a:p>
            <a:r>
              <a:rPr lang="en-IE" sz="1700" b="1" dirty="0" smtClean="0">
                <a:latin typeface="Comic Sans MS" pitchFamily="66" charset="0"/>
              </a:rPr>
              <a:t>Choir Teacher (Lisa Rooney)</a:t>
            </a:r>
          </a:p>
          <a:p>
            <a:r>
              <a:rPr lang="en-IE" sz="1700" b="1" dirty="0" smtClean="0">
                <a:latin typeface="Comic Sans MS" pitchFamily="66" charset="0"/>
              </a:rPr>
              <a:t>Music teacher </a:t>
            </a:r>
            <a:endParaRPr lang="en-IE" sz="1700" b="1" dirty="0">
              <a:latin typeface="Comic Sans MS" pitchFamily="66" charset="0"/>
            </a:endParaRPr>
          </a:p>
          <a:p>
            <a:r>
              <a:rPr lang="en-IE" sz="1700" b="1" dirty="0" smtClean="0">
                <a:latin typeface="Comic Sans MS" pitchFamily="66" charset="0"/>
              </a:rPr>
              <a:t>School library</a:t>
            </a:r>
          </a:p>
        </p:txBody>
      </p:sp>
      <p:pic>
        <p:nvPicPr>
          <p:cNvPr id="5122" name="Picture 2" descr="C:\Program Files\Microsoft Office\MEDIA\CAGCAT10\j0299763.wmf"/>
          <p:cNvPicPr>
            <a:picLocks noChangeAspect="1" noChangeArrowheads="1"/>
          </p:cNvPicPr>
          <p:nvPr/>
        </p:nvPicPr>
        <p:blipFill>
          <a:blip r:embed="rId3" cstate="print"/>
          <a:srcRect/>
          <a:stretch>
            <a:fillRect/>
          </a:stretch>
        </p:blipFill>
        <p:spPr bwMode="auto">
          <a:xfrm>
            <a:off x="6628785" y="1844824"/>
            <a:ext cx="2144281" cy="2376264"/>
          </a:xfrm>
          <a:prstGeom prst="rect">
            <a:avLst/>
          </a:prstGeom>
          <a:noFill/>
        </p:spPr>
      </p:pic>
      <p:pic>
        <p:nvPicPr>
          <p:cNvPr id="5124" name="Picture 4" descr="C:\Users\odonnell\AppData\Local\Microsoft\Windows\Temporary Internet Files\Content.IE5\AY6D92Q3\MCj03383180000[1].wmf"/>
          <p:cNvPicPr>
            <a:picLocks noChangeAspect="1" noChangeArrowheads="1"/>
          </p:cNvPicPr>
          <p:nvPr/>
        </p:nvPicPr>
        <p:blipFill>
          <a:blip r:embed="rId4" cstate="print"/>
          <a:srcRect/>
          <a:stretch>
            <a:fillRect/>
          </a:stretch>
        </p:blipFill>
        <p:spPr bwMode="auto">
          <a:xfrm>
            <a:off x="6660232" y="4509120"/>
            <a:ext cx="2304256" cy="2074551"/>
          </a:xfrm>
          <a:prstGeom prst="rect">
            <a:avLst/>
          </a:prstGeom>
          <a:noFill/>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871400"/>
            <a:ext cx="4443693" cy="2921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6664" y="404664"/>
            <a:ext cx="8229600" cy="1008112"/>
          </a:xfrm>
        </p:spPr>
        <p:txBody>
          <a:bodyPr>
            <a:noAutofit/>
          </a:bodyPr>
          <a:lstStyle/>
          <a:p>
            <a:r>
              <a:rPr lang="en-IE" sz="4000" b="1" u="sng" dirty="0" smtClean="0">
                <a:latin typeface="Comic Sans MS" pitchFamily="66" charset="0"/>
              </a:rPr>
              <a:t>Green Schools Programme – Flags to date </a:t>
            </a:r>
            <a:endParaRPr lang="en-IE" sz="4000" b="1" u="sng" dirty="0">
              <a:latin typeface="Comic Sans MS" pitchFamily="66" charset="0"/>
            </a:endParaRPr>
          </a:p>
        </p:txBody>
      </p:sp>
      <p:sp>
        <p:nvSpPr>
          <p:cNvPr id="5" name="TextBox 4"/>
          <p:cNvSpPr txBox="1"/>
          <p:nvPr/>
        </p:nvSpPr>
        <p:spPr>
          <a:xfrm>
            <a:off x="156664" y="1640417"/>
            <a:ext cx="4055296" cy="4524315"/>
          </a:xfrm>
          <a:prstGeom prst="rect">
            <a:avLst/>
          </a:prstGeom>
          <a:noFill/>
        </p:spPr>
        <p:txBody>
          <a:bodyPr wrap="square" rtlCol="0">
            <a:spAutoFit/>
          </a:bodyPr>
          <a:lstStyle/>
          <a:p>
            <a:pPr marL="342900" indent="-342900">
              <a:buFont typeface="+mj-lt"/>
              <a:buAutoNum type="arabicPeriod"/>
            </a:pPr>
            <a:r>
              <a:rPr lang="en-IE" sz="3600" b="1" dirty="0" smtClean="0">
                <a:latin typeface="Comic Sans MS" panose="030F0702030302020204" pitchFamily="66" charset="0"/>
              </a:rPr>
              <a:t>Litter and Waste</a:t>
            </a:r>
          </a:p>
          <a:p>
            <a:pPr marL="342900" indent="-342900">
              <a:buFont typeface="+mj-lt"/>
              <a:buAutoNum type="arabicPeriod"/>
            </a:pPr>
            <a:r>
              <a:rPr lang="en-IE" sz="3600" b="1" dirty="0" smtClean="0">
                <a:latin typeface="Comic Sans MS" panose="030F0702030302020204" pitchFamily="66" charset="0"/>
              </a:rPr>
              <a:t>Energy</a:t>
            </a:r>
          </a:p>
          <a:p>
            <a:pPr marL="342900" indent="-342900">
              <a:buFont typeface="+mj-lt"/>
              <a:buAutoNum type="arabicPeriod"/>
            </a:pPr>
            <a:r>
              <a:rPr lang="en-IE" sz="3600" b="1" dirty="0" smtClean="0">
                <a:latin typeface="Comic Sans MS" panose="030F0702030302020204" pitchFamily="66" charset="0"/>
              </a:rPr>
              <a:t>Water</a:t>
            </a:r>
          </a:p>
          <a:p>
            <a:pPr marL="342900" indent="-342900">
              <a:buFont typeface="+mj-lt"/>
              <a:buAutoNum type="arabicPeriod"/>
            </a:pPr>
            <a:r>
              <a:rPr lang="en-IE" sz="3600" b="1" dirty="0" smtClean="0">
                <a:latin typeface="Comic Sans MS" panose="030F0702030302020204" pitchFamily="66" charset="0"/>
              </a:rPr>
              <a:t>Travel</a:t>
            </a:r>
          </a:p>
          <a:p>
            <a:pPr marL="342900" indent="-342900">
              <a:buFont typeface="+mj-lt"/>
              <a:buAutoNum type="arabicPeriod"/>
            </a:pPr>
            <a:r>
              <a:rPr lang="en-US" sz="3600" b="1" dirty="0" smtClean="0">
                <a:latin typeface="Comic Sans MS" panose="030F0702030302020204" pitchFamily="66" charset="0"/>
              </a:rPr>
              <a:t>Biodiversity – working on it this year.</a:t>
            </a:r>
            <a:endParaRPr lang="en-IE" sz="3600" b="1" dirty="0">
              <a:latin typeface="Comic Sans MS" panose="030F0702030302020204" pitchFamily="66"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902574"/>
            <a:ext cx="4443693" cy="289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305800" cy="1143000"/>
          </a:xfrm>
        </p:spPr>
        <p:txBody>
          <a:bodyPr>
            <a:normAutofit/>
          </a:bodyPr>
          <a:lstStyle/>
          <a:p>
            <a:pPr algn="ctr"/>
            <a:r>
              <a:rPr lang="en-GB" sz="6000" dirty="0" smtClean="0">
                <a:latin typeface="Comic Sans MS" panose="030F0702030302020204" pitchFamily="66" charset="0"/>
              </a:rPr>
              <a:t>Little Acorns</a:t>
            </a:r>
            <a:endParaRPr lang="en-GB" sz="6000" dirty="0">
              <a:latin typeface="Comic Sans MS" panose="030F0702030302020204" pitchFamily="66" charset="0"/>
            </a:endParaRPr>
          </a:p>
        </p:txBody>
      </p:sp>
      <p:sp>
        <p:nvSpPr>
          <p:cNvPr id="3" name="TextBox 2"/>
          <p:cNvSpPr txBox="1"/>
          <p:nvPr/>
        </p:nvSpPr>
        <p:spPr>
          <a:xfrm>
            <a:off x="467544" y="1340768"/>
            <a:ext cx="8353692" cy="1200329"/>
          </a:xfrm>
          <a:prstGeom prst="rect">
            <a:avLst/>
          </a:prstGeom>
          <a:noFill/>
        </p:spPr>
        <p:txBody>
          <a:bodyPr wrap="square" rtlCol="0">
            <a:spAutoFit/>
          </a:bodyPr>
          <a:lstStyle/>
          <a:p>
            <a:pPr algn="ctr"/>
            <a:r>
              <a:rPr lang="en-GB" sz="2400" b="1" dirty="0" smtClean="0">
                <a:solidFill>
                  <a:srgbClr val="0070C0"/>
                </a:solidFill>
                <a:latin typeface="Comic Sans MS" panose="030F0702030302020204" pitchFamily="66" charset="0"/>
              </a:rPr>
              <a:t>Our ASD pre-school class caters for children aged 3 to 5 and offers the interventions they require before they begin school. </a:t>
            </a:r>
            <a:endParaRPr lang="en-GB" sz="2400" b="1" dirty="0">
              <a:solidFill>
                <a:srgbClr val="0070C0"/>
              </a:solidFill>
              <a:latin typeface="Comic Sans MS" panose="030F0702030302020204" pitchFamily="66"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46" y="2852936"/>
            <a:ext cx="835369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533533"/>
      </p:ext>
    </p:extLst>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3471</TotalTime>
  <Words>2112</Words>
  <Application>Microsoft Office PowerPoint</Application>
  <PresentationFormat>On-screen Show (4:3)</PresentationFormat>
  <Paragraphs>253</Paragraphs>
  <Slides>62</Slides>
  <Notes>23</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Flow</vt:lpstr>
      <vt:lpstr>Scoil Mhuire, Robinstown Co. Meath</vt:lpstr>
      <vt:lpstr>       Dear Parents/Guardians,</vt:lpstr>
      <vt:lpstr>School Community.</vt:lpstr>
      <vt:lpstr>General Information. </vt:lpstr>
      <vt:lpstr>Communication</vt:lpstr>
      <vt:lpstr>Attendance and Punctuality</vt:lpstr>
      <vt:lpstr>Extra Curricular Activities.</vt:lpstr>
      <vt:lpstr>Green Schools Programme – Flags to date </vt:lpstr>
      <vt:lpstr>Little Acorns</vt:lpstr>
      <vt:lpstr>B.L.A.S.T (Bringing Live Arts to Students and Teachers )</vt:lpstr>
      <vt:lpstr>PowerPoint Presentation</vt:lpstr>
      <vt:lpstr>School Tours  - Educational tours: Library / Solstice / Museums / Historical Sites / places of interest. </vt:lpstr>
      <vt:lpstr>Rounders</vt:lpstr>
      <vt:lpstr>Basketball</vt:lpstr>
      <vt:lpstr>PowerPoint Presentation</vt:lpstr>
      <vt:lpstr>Handball</vt:lpstr>
      <vt:lpstr>PowerPoint Presentation</vt:lpstr>
      <vt:lpstr>Gaelic Football</vt:lpstr>
      <vt:lpstr>PowerPoint Presentation</vt:lpstr>
      <vt:lpstr>Hurling/ Camogie</vt:lpstr>
      <vt:lpstr>Athletics</vt:lpstr>
      <vt:lpstr>IT</vt:lpstr>
      <vt:lpstr>Cairde an Chlóis</vt:lpstr>
      <vt:lpstr>Cairde an Chlóis</vt:lpstr>
      <vt:lpstr>Infant Yard</vt:lpstr>
      <vt:lpstr>Ms. Brady’s Outdoor Classroom / Sensory Garden</vt:lpstr>
      <vt:lpstr>Outdoor Classroom and Ms.Brady’s Classroom</vt:lpstr>
      <vt:lpstr>Orienteering </vt:lpstr>
      <vt:lpstr>Halloween Fancy Dress</vt:lpstr>
      <vt:lpstr>World Book Day Fancy Dress</vt:lpstr>
      <vt:lpstr>Fancy Dress </vt:lpstr>
      <vt:lpstr>Active School Week</vt:lpstr>
      <vt:lpstr>Active School Week</vt:lpstr>
      <vt:lpstr>End of year activities</vt:lpstr>
      <vt:lpstr>Aistear</vt:lpstr>
      <vt:lpstr>Aistear</vt:lpstr>
      <vt:lpstr>Aistear </vt:lpstr>
      <vt:lpstr>Aistear</vt:lpstr>
      <vt:lpstr>PowerPoint Presentation</vt:lpstr>
      <vt:lpstr>Santa’s Visit</vt:lpstr>
      <vt:lpstr>Santa’s Visit</vt:lpstr>
      <vt:lpstr>PowerPoint Presentation</vt:lpstr>
      <vt:lpstr>Before Your Child Starts</vt:lpstr>
      <vt:lpstr>Before Your Child Starts</vt:lpstr>
      <vt:lpstr>First Day At School.</vt:lpstr>
      <vt:lpstr>First Day at School</vt:lpstr>
      <vt:lpstr>Do.......................................</vt:lpstr>
      <vt:lpstr>School Books</vt:lpstr>
      <vt:lpstr>Healthy Eating</vt:lpstr>
      <vt:lpstr>Lunches</vt:lpstr>
      <vt:lpstr>The Lunch Bag</vt:lpstr>
      <vt:lpstr>Homework</vt:lpstr>
      <vt:lpstr>Literacy</vt:lpstr>
      <vt:lpstr>Schedule of Intervention</vt:lpstr>
      <vt:lpstr>Numeracy – Ready, Set, Go - Maths</vt:lpstr>
      <vt:lpstr>PowerPoint Presentation</vt:lpstr>
      <vt:lpstr>PowerPoint Presentation</vt:lpstr>
      <vt:lpstr>Helpful Activities/Tips……</vt:lpstr>
      <vt:lpstr>PowerPoint Presentation</vt:lpstr>
      <vt:lpstr>Little Robins</vt:lpstr>
      <vt:lpstr>       </vt:lpstr>
      <vt:lpstr>Thank you for coming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Joseph’s National School Kilmessan Co. Meath</dc:title>
  <dc:creator>Windows User</dc:creator>
  <cp:lastModifiedBy>Mr Foley</cp:lastModifiedBy>
  <cp:revision>311</cp:revision>
  <cp:lastPrinted>2015-05-25T11:05:58Z</cp:lastPrinted>
  <dcterms:created xsi:type="dcterms:W3CDTF">2010-03-11T19:21:41Z</dcterms:created>
  <dcterms:modified xsi:type="dcterms:W3CDTF">2023-05-10T13:47:35Z</dcterms:modified>
</cp:coreProperties>
</file>